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26" r:id="rId3"/>
    <p:sldId id="331" r:id="rId4"/>
    <p:sldId id="339" r:id="rId5"/>
    <p:sldId id="333" r:id="rId6"/>
    <p:sldId id="340" r:id="rId7"/>
    <p:sldId id="310" r:id="rId8"/>
    <p:sldId id="336" r:id="rId9"/>
    <p:sldId id="312" r:id="rId10"/>
    <p:sldId id="314" r:id="rId11"/>
    <p:sldId id="313" r:id="rId12"/>
    <p:sldId id="328" r:id="rId13"/>
    <p:sldId id="338" r:id="rId14"/>
    <p:sldId id="315" r:id="rId15"/>
    <p:sldId id="320" r:id="rId16"/>
    <p:sldId id="324" r:id="rId17"/>
    <p:sldId id="319" r:id="rId18"/>
    <p:sldId id="3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Resuscitaire</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 18.2  Maintaining Gynaecology and </a:t>
            </a: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bstetrics equipment </a:t>
            </a:r>
            <a:endParaRPr lang="en-GB"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18.2.7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 R</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esuscitaire </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4" name="Rechthoek 13"/>
          <p:cNvSpPr/>
          <p:nvPr/>
        </p:nvSpPr>
        <p:spPr>
          <a:xfrm>
            <a:off x="390704" y="1468603"/>
            <a:ext cx="3168032" cy="3352649"/>
          </a:xfrm>
          <a:prstGeom prst="rect">
            <a:avLst/>
          </a:prstGeom>
        </p:spPr>
        <p:txBody>
          <a:bodyPr wrap="square">
            <a:spAutoFit/>
          </a:bodyPr>
          <a:lstStyle/>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principles of operation</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function</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use</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scientific </a:t>
            </a:r>
            <a:r>
              <a:rPr lang="en-GB" sz="1600" dirty="0">
                <a:latin typeface="+mj-lt"/>
                <a:ea typeface="Calibri" panose="020F0502020204030204" pitchFamily="34" charset="0"/>
                <a:cs typeface="Times New Roman" panose="02020603050405020304" pitchFamily="18" charset="0"/>
              </a:rPr>
              <a:t>principles</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construction</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components</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system </a:t>
            </a:r>
            <a:r>
              <a:rPr lang="en-GB" sz="1600" dirty="0">
                <a:latin typeface="+mj-lt"/>
                <a:ea typeface="Calibri" panose="020F0502020204030204" pitchFamily="34" charset="0"/>
                <a:cs typeface="Times New Roman" panose="02020603050405020304" pitchFamily="18" charset="0"/>
              </a:rPr>
              <a:t>diagram</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inputs/outputs</a:t>
            </a:r>
          </a:p>
          <a:p>
            <a:pPr marL="285750" lvl="0" indent="-285750" defTabSz="449263">
              <a:lnSpc>
                <a:spcPct val="107000"/>
              </a:lnSpc>
              <a:buFont typeface="Wingdings" panose="05000000000000000000" pitchFamily="2" charset="2"/>
              <a:buChar char="q"/>
            </a:pP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trouble shooting</a:t>
            </a:r>
            <a:endParaRPr lang="en-GB" dirty="0">
              <a:solidFill>
                <a:srgbClr val="000000"/>
              </a:solidFill>
              <a:latin typeface="Calibri Light" panose="020F0302020204030204"/>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a:solidFill>
                  <a:srgbClr val="000000"/>
                </a:solidFill>
                <a:latin typeface="Calibri Light" panose="020F0302020204030204"/>
                <a:ea typeface="Calibri" panose="020F0502020204030204" pitchFamily="34" charset="0"/>
                <a:cs typeface="Times New Roman" panose="02020603050405020304" pitchFamily="18" charset="0"/>
              </a:rPr>
              <a:t>identifying common faults</a:t>
            </a:r>
          </a:p>
          <a:p>
            <a:pPr marL="742950" lvl="1" indent="-285750" defTabSz="449263">
              <a:lnSpc>
                <a:spcPct val="107000"/>
              </a:lnSpc>
              <a:buFont typeface="Wingdings" panose="05000000000000000000" pitchFamily="2" charset="2"/>
              <a:buChar char="§"/>
            </a:pPr>
            <a:r>
              <a:rPr lang="en-GB" sz="1600" dirty="0">
                <a:solidFill>
                  <a:srgbClr val="000000"/>
                </a:solidFill>
                <a:latin typeface="Calibri Light" panose="020F0302020204030204"/>
                <a:ea typeface="Calibri" panose="020F0502020204030204" pitchFamily="34" charset="0"/>
                <a:cs typeface="Times New Roman" panose="02020603050405020304" pitchFamily="18" charset="0"/>
              </a:rPr>
              <a:t>replacing components</a:t>
            </a:r>
          </a:p>
          <a:p>
            <a:pPr marL="742950" lvl="1" indent="-285750" defTabSz="449263">
              <a:lnSpc>
                <a:spcPct val="107000"/>
              </a:lnSpc>
              <a:buFont typeface="Wingdings" panose="05000000000000000000" pitchFamily="2" charset="2"/>
              <a:buChar char="§"/>
            </a:pPr>
            <a:r>
              <a:rPr lang="en-GB" sz="1600" dirty="0">
                <a:solidFill>
                  <a:srgbClr val="000000"/>
                </a:solidFill>
                <a:latin typeface="Calibri Light" panose="020F0302020204030204"/>
                <a:ea typeface="Calibri" panose="020F0502020204030204" pitchFamily="34" charset="0"/>
                <a:cs typeface="Times New Roman" panose="02020603050405020304" pitchFamily="18" charset="0"/>
              </a:rPr>
              <a:t>rectifying </a:t>
            </a:r>
            <a:r>
              <a:rPr lang="en-GB" sz="1600" dirty="0" smtClean="0">
                <a:solidFill>
                  <a:srgbClr val="000000"/>
                </a:solidFill>
                <a:latin typeface="Calibri Light" panose="020F0302020204030204"/>
                <a:ea typeface="Calibri" panose="020F0502020204030204" pitchFamily="34" charset="0"/>
                <a:cs typeface="Times New Roman" panose="02020603050405020304" pitchFamily="18" charset="0"/>
              </a:rPr>
              <a:t>faults</a:t>
            </a:r>
            <a:endParaRPr lang="en-GB" sz="1600" dirty="0">
              <a:latin typeface="+mj-lt"/>
              <a:ea typeface="Calibri" panose="020F0502020204030204" pitchFamily="34" charset="0"/>
              <a:cs typeface="Times New Roman" panose="02020603050405020304" pitchFamily="18" charset="0"/>
            </a:endParaRPr>
          </a:p>
        </p:txBody>
      </p:sp>
      <p:sp>
        <p:nvSpPr>
          <p:cNvPr id="18" name="Rechthoek 17"/>
          <p:cNvSpPr/>
          <p:nvPr/>
        </p:nvSpPr>
        <p:spPr>
          <a:xfrm>
            <a:off x="3677270" y="2521168"/>
            <a:ext cx="3208867" cy="2298771"/>
          </a:xfrm>
          <a:prstGeom prst="rect">
            <a:avLst/>
          </a:prstGeom>
        </p:spPr>
        <p:txBody>
          <a:bodyPr wrap="square">
            <a:spAutoFit/>
          </a:bodyPr>
          <a:lstStyle/>
          <a:p>
            <a:pPr marL="285750" lvl="0" indent="-285750" defTabSz="449263">
              <a:lnSpc>
                <a:spcPct val="107000"/>
              </a:lnSpc>
              <a:buFont typeface="Wingdings" panose="05000000000000000000" pitchFamily="2" charset="2"/>
              <a:buChar char="q"/>
            </a:pP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preventive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maintenance</a:t>
            </a:r>
          </a:p>
          <a:p>
            <a:pPr marL="742950" lvl="1" indent="-285750" defTabSz="449263">
              <a:lnSpc>
                <a:spcPct val="107000"/>
              </a:lnSpc>
              <a:buFont typeface="Wingdings" panose="05000000000000000000" pitchFamily="2" charset="2"/>
              <a:buChar char="§"/>
            </a:pPr>
            <a:r>
              <a:rPr lang="en-GB" sz="1600" dirty="0">
                <a:solidFill>
                  <a:srgbClr val="000000"/>
                </a:solidFill>
                <a:latin typeface="Calibri Light" panose="020F0302020204030204"/>
                <a:ea typeface="Calibri" panose="020F0502020204030204" pitchFamily="34" charset="0"/>
                <a:cs typeface="Times New Roman" panose="02020603050405020304" pitchFamily="18" charset="0"/>
              </a:rPr>
              <a:t>replacing parts</a:t>
            </a:r>
          </a:p>
          <a:p>
            <a:pPr marL="742950" lvl="1" indent="-285750" defTabSz="449263">
              <a:lnSpc>
                <a:spcPct val="107000"/>
              </a:lnSpc>
              <a:buFont typeface="Wingdings" panose="05000000000000000000" pitchFamily="2" charset="2"/>
              <a:buChar char="§"/>
            </a:pPr>
            <a:r>
              <a:rPr lang="en-GB" sz="1600" dirty="0">
                <a:solidFill>
                  <a:srgbClr val="000000"/>
                </a:solidFill>
                <a:latin typeface="Calibri Light" panose="020F0302020204030204"/>
                <a:ea typeface="Calibri" panose="020F0502020204030204" pitchFamily="34" charset="0"/>
                <a:cs typeface="Times New Roman" panose="02020603050405020304" pitchFamily="18" charset="0"/>
              </a:rPr>
              <a:t>calibration</a:t>
            </a:r>
          </a:p>
          <a:p>
            <a:pPr marL="285750" lvl="0" indent="-285750" defTabSz="449263">
              <a:lnSpc>
                <a:spcPct val="107000"/>
              </a:lnSpc>
              <a:buFont typeface="Wingdings" panose="05000000000000000000" pitchFamily="2" charset="2"/>
              <a:buChar char="q"/>
            </a:pPr>
            <a:r>
              <a:rPr lang="en-GB" dirty="0">
                <a:solidFill>
                  <a:srgbClr val="000000"/>
                </a:solidFill>
                <a:latin typeface="Calibri Light" panose="020F0302020204030204"/>
                <a:ea typeface="Calibri" panose="020F0502020204030204" pitchFamily="34" charset="0"/>
                <a:cs typeface="Times New Roman" panose="02020603050405020304" pitchFamily="18" charset="0"/>
              </a:rPr>
              <a:t>safety considerations</a:t>
            </a:r>
          </a:p>
          <a:p>
            <a:pPr marL="742950" lvl="1" indent="-285750" defTabSz="449263">
              <a:lnSpc>
                <a:spcPct val="107000"/>
              </a:lnSpc>
              <a:buFont typeface="Wingdings" panose="05000000000000000000" pitchFamily="2" charset="2"/>
              <a:buChar char="§"/>
            </a:pPr>
            <a:r>
              <a:rPr lang="en-GB" sz="1600" dirty="0">
                <a:solidFill>
                  <a:srgbClr val="000000"/>
                </a:solidFill>
                <a:latin typeface="Calibri Light" panose="020F0302020204030204"/>
                <a:ea typeface="Calibri" panose="020F0502020204030204" pitchFamily="34" charset="0"/>
                <a:cs typeface="Times New Roman" panose="02020603050405020304" pitchFamily="18" charset="0"/>
              </a:rPr>
              <a:t>user and patient safety </a:t>
            </a:r>
          </a:p>
          <a:p>
            <a:pPr marL="742950" lvl="1" indent="-285750" defTabSz="449263">
              <a:lnSpc>
                <a:spcPct val="107000"/>
              </a:lnSpc>
              <a:buFont typeface="Wingdings" panose="05000000000000000000" pitchFamily="2" charset="2"/>
              <a:buChar char="§"/>
            </a:pPr>
            <a:r>
              <a:rPr lang="en-GB" sz="1600" dirty="0">
                <a:solidFill>
                  <a:srgbClr val="000000"/>
                </a:solidFill>
                <a:latin typeface="Calibri Light" panose="020F0302020204030204"/>
                <a:ea typeface="Calibri" panose="020F0502020204030204" pitchFamily="34" charset="0"/>
                <a:cs typeface="Times New Roman" panose="02020603050405020304" pitchFamily="18" charset="0"/>
              </a:rPr>
              <a:t>electrical safety</a:t>
            </a:r>
          </a:p>
          <a:p>
            <a:pPr marL="285750" lvl="0" indent="-285750" defTabSz="449263">
              <a:lnSpc>
                <a:spcPct val="107000"/>
              </a:lnSpc>
              <a:buFont typeface="Wingdings" panose="05000000000000000000" pitchFamily="2" charset="2"/>
              <a:buChar char="q"/>
            </a:pPr>
            <a:r>
              <a:rPr lang="en-GB" dirty="0">
                <a:solidFill>
                  <a:srgbClr val="000000"/>
                </a:solidFill>
                <a:latin typeface="Calibri Light" panose="020F0302020204030204"/>
                <a:ea typeface="Calibri" panose="020F0502020204030204" pitchFamily="34" charset="0"/>
                <a:cs typeface="Times New Roman" panose="02020603050405020304" pitchFamily="18" charset="0"/>
              </a:rPr>
              <a:t>Performance monitoring</a:t>
            </a:r>
          </a:p>
          <a:p>
            <a:pPr marL="742950" lvl="1" indent="-285750" defTabSz="449263">
              <a:lnSpc>
                <a:spcPct val="107000"/>
              </a:lnSpc>
              <a:buFont typeface="Wingdings" panose="05000000000000000000" pitchFamily="2" charset="2"/>
              <a:buChar char="§"/>
            </a:pPr>
            <a:r>
              <a:rPr lang="en-GB" sz="1600" dirty="0">
                <a:solidFill>
                  <a:srgbClr val="000000"/>
                </a:solidFill>
                <a:latin typeface="Calibri Light" panose="020F0302020204030204"/>
                <a:ea typeface="Calibri" panose="020F0502020204030204" pitchFamily="34" charset="0"/>
                <a:cs typeface="Times New Roman" panose="02020603050405020304" pitchFamily="18" charset="0"/>
              </a:rPr>
              <a:t>calibration</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50200" y="45482"/>
            <a:ext cx="3825704" cy="4959547"/>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79992" y="296333"/>
            <a:ext cx="2561478" cy="2307359"/>
          </a:xfrm>
        </p:spPr>
        <p:txBody>
          <a:bodyPr>
            <a:normAutofit fontScale="90000"/>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Overview and Components</a:t>
            </a:r>
            <a:b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r>
              <a:rPr lang="en-GB" sz="3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41470" y="35096"/>
            <a:ext cx="7535335" cy="6822904"/>
          </a:xfrm>
          <a:prstGeom prst="rect">
            <a:avLst/>
          </a:prstGeom>
        </p:spPr>
      </p:pic>
    </p:spTree>
    <p:extLst>
      <p:ext uri="{BB962C8B-B14F-4D97-AF65-F5344CB8AC3E}">
        <p14:creationId xmlns:p14="http://schemas.microsoft.com/office/powerpoint/2010/main" val="2613414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(selection)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sp>
        <p:nvSpPr>
          <p:cNvPr id="4" name="Tekstvak 3"/>
          <p:cNvSpPr txBox="1"/>
          <p:nvPr/>
        </p:nvSpPr>
        <p:spPr>
          <a:xfrm>
            <a:off x="412130" y="1527695"/>
            <a:ext cx="10801271" cy="923330"/>
          </a:xfrm>
          <a:prstGeom prst="rect">
            <a:avLst/>
          </a:prstGeom>
          <a:noFill/>
        </p:spPr>
        <p:txBody>
          <a:bodyPr wrap="square" rtlCol="0">
            <a:spAutoFit/>
          </a:bodyPr>
          <a:lstStyle/>
          <a:p>
            <a:r>
              <a:rPr lang="en-US" dirty="0" smtClean="0">
                <a:latin typeface="+mj-lt"/>
              </a:rPr>
              <a:t>The </a:t>
            </a:r>
            <a:r>
              <a:rPr lang="en-US" b="1" dirty="0" smtClean="0">
                <a:solidFill>
                  <a:srgbClr val="7030A0"/>
                </a:solidFill>
                <a:latin typeface="+mj-lt"/>
              </a:rPr>
              <a:t>Bassinet</a:t>
            </a:r>
            <a:r>
              <a:rPr lang="en-US" dirty="0" smtClean="0">
                <a:latin typeface="+mj-lt"/>
              </a:rPr>
              <a:t> side and front panels may be folded down to permit maximum access to the infant. The mattress may be tilted up in the rear at a 5 or 10 degree angle. Openings are provided on each side of the bassinet for the insertion of an (optional) X-ray Cassette Tray. </a:t>
            </a:r>
            <a:endParaRPr lang="en-US" dirty="0">
              <a:latin typeface="+mj-lt"/>
            </a:endParaRPr>
          </a:p>
        </p:txBody>
      </p:sp>
      <p:sp>
        <p:nvSpPr>
          <p:cNvPr id="9" name="Tekstvak 8"/>
          <p:cNvSpPr txBox="1"/>
          <p:nvPr/>
        </p:nvSpPr>
        <p:spPr>
          <a:xfrm>
            <a:off x="467704" y="2710954"/>
            <a:ext cx="10801271" cy="646331"/>
          </a:xfrm>
          <a:prstGeom prst="rect">
            <a:avLst/>
          </a:prstGeom>
          <a:noFill/>
        </p:spPr>
        <p:txBody>
          <a:bodyPr wrap="square" rtlCol="0">
            <a:spAutoFit/>
          </a:bodyPr>
          <a:lstStyle/>
          <a:p>
            <a:r>
              <a:rPr lang="en-US" dirty="0" smtClean="0">
                <a:latin typeface="+mj-lt"/>
              </a:rPr>
              <a:t>The </a:t>
            </a:r>
            <a:r>
              <a:rPr lang="en-US" b="1" dirty="0" smtClean="0">
                <a:solidFill>
                  <a:srgbClr val="7030A0"/>
                </a:solidFill>
                <a:latin typeface="+mj-lt"/>
              </a:rPr>
              <a:t>Controller</a:t>
            </a:r>
            <a:r>
              <a:rPr lang="en-US" dirty="0" smtClean="0">
                <a:latin typeface="+mj-lt"/>
              </a:rPr>
              <a:t> controls all functions, including the user interface control, the timing of the pre-heating, alarms, the Apgar Timer, the Skin Temperature probe, thermostat, etc. etc.</a:t>
            </a:r>
            <a:endParaRPr lang="en-US" dirty="0">
              <a:latin typeface="+mj-lt"/>
            </a:endParaRPr>
          </a:p>
        </p:txBody>
      </p:sp>
      <p:sp>
        <p:nvSpPr>
          <p:cNvPr id="10" name="Tekstvak 9"/>
          <p:cNvSpPr txBox="1"/>
          <p:nvPr/>
        </p:nvSpPr>
        <p:spPr>
          <a:xfrm>
            <a:off x="412130" y="3617214"/>
            <a:ext cx="10801271" cy="369332"/>
          </a:xfrm>
          <a:prstGeom prst="rect">
            <a:avLst/>
          </a:prstGeom>
          <a:noFill/>
        </p:spPr>
        <p:txBody>
          <a:bodyPr wrap="square" rtlCol="0">
            <a:spAutoFit/>
          </a:bodyPr>
          <a:lstStyle/>
          <a:p>
            <a:r>
              <a:rPr lang="en-US" dirty="0" smtClean="0">
                <a:latin typeface="+mj-lt"/>
              </a:rPr>
              <a:t>The </a:t>
            </a:r>
            <a:r>
              <a:rPr lang="en-US" b="1" dirty="0" smtClean="0">
                <a:solidFill>
                  <a:srgbClr val="7030A0"/>
                </a:solidFill>
                <a:latin typeface="+mj-lt"/>
              </a:rPr>
              <a:t>Blended Gas supply unit </a:t>
            </a:r>
            <a:r>
              <a:rPr lang="en-US" dirty="0" smtClean="0">
                <a:latin typeface="+mj-lt"/>
              </a:rPr>
              <a:t>mixes air and oxygen, to be used during ventilation. </a:t>
            </a:r>
            <a:endParaRPr lang="en-US" dirty="0">
              <a:latin typeface="+mj-lt"/>
            </a:endParaRPr>
          </a:p>
        </p:txBody>
      </p:sp>
      <p:sp>
        <p:nvSpPr>
          <p:cNvPr id="13" name="Tekstvak 12"/>
          <p:cNvSpPr txBox="1"/>
          <p:nvPr/>
        </p:nvSpPr>
        <p:spPr>
          <a:xfrm>
            <a:off x="467703" y="4154142"/>
            <a:ext cx="10801271" cy="369332"/>
          </a:xfrm>
          <a:prstGeom prst="rect">
            <a:avLst/>
          </a:prstGeom>
          <a:noFill/>
        </p:spPr>
        <p:txBody>
          <a:bodyPr wrap="square" rtlCol="0">
            <a:spAutoFit/>
          </a:bodyPr>
          <a:lstStyle/>
          <a:p>
            <a:r>
              <a:rPr lang="en-US" dirty="0" smtClean="0">
                <a:latin typeface="+mj-lt"/>
              </a:rPr>
              <a:t>The </a:t>
            </a:r>
            <a:r>
              <a:rPr lang="en-US" b="1" dirty="0" smtClean="0">
                <a:solidFill>
                  <a:srgbClr val="7030A0"/>
                </a:solidFill>
                <a:latin typeface="+mj-lt"/>
              </a:rPr>
              <a:t>Suction machine, bottle and filter </a:t>
            </a:r>
            <a:r>
              <a:rPr lang="en-US" dirty="0" smtClean="0">
                <a:latin typeface="+mj-lt"/>
              </a:rPr>
              <a:t>are needed to e.g. remove fluids from new-born airways. </a:t>
            </a:r>
            <a:endParaRPr lang="en-US" dirty="0">
              <a:latin typeface="+mj-lt"/>
            </a:endParaRPr>
          </a:p>
        </p:txBody>
      </p:sp>
    </p:spTree>
    <p:extLst>
      <p:ext uri="{BB962C8B-B14F-4D97-AF65-F5344CB8AC3E}">
        <p14:creationId xmlns:p14="http://schemas.microsoft.com/office/powerpoint/2010/main" val="2752000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pic>
        <p:nvPicPr>
          <p:cNvPr id="3" name="Afbeelding 2"/>
          <p:cNvPicPr>
            <a:picLocks noChangeAspect="1"/>
          </p:cNvPicPr>
          <p:nvPr/>
        </p:nvPicPr>
        <p:blipFill rotWithShape="1">
          <a:blip r:embed="rId2"/>
          <a:srcRect l="22521" t="28905" r="37299" b="23700"/>
          <a:stretch/>
        </p:blipFill>
        <p:spPr>
          <a:xfrm>
            <a:off x="2861732" y="67733"/>
            <a:ext cx="9353426" cy="6206067"/>
          </a:xfrm>
          <a:prstGeom prst="rect">
            <a:avLst/>
          </a:prstGeom>
        </p:spPr>
      </p:pic>
      <p:sp>
        <p:nvSpPr>
          <p:cNvPr id="2" name="Titel 1"/>
          <p:cNvSpPr>
            <a:spLocks noGrp="1"/>
          </p:cNvSpPr>
          <p:nvPr>
            <p:ph type="title" idx="4294967295"/>
          </p:nvPr>
        </p:nvSpPr>
        <p:spPr>
          <a:xfrm>
            <a:off x="412129" y="1363133"/>
            <a:ext cx="2813671" cy="1901827"/>
          </a:xfrm>
        </p:spPr>
        <p:txBody>
          <a:bodyPr>
            <a:normAutofit fontScale="90000"/>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Ventilator and Gas supply control</a:t>
            </a:r>
            <a:b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r>
              <a:rPr lang="en-GB" sz="3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a:t>
            </a:r>
            <a:endParaRPr lang="en-GB" sz="3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256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12130" y="457259"/>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Alarms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399971" y="119428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sp>
        <p:nvSpPr>
          <p:cNvPr id="4" name="Tekstvak 3"/>
          <p:cNvSpPr txBox="1"/>
          <p:nvPr/>
        </p:nvSpPr>
        <p:spPr>
          <a:xfrm>
            <a:off x="344393" y="1351091"/>
            <a:ext cx="10801271" cy="707886"/>
          </a:xfrm>
          <a:prstGeom prst="rect">
            <a:avLst/>
          </a:prstGeom>
          <a:noFill/>
        </p:spPr>
        <p:txBody>
          <a:bodyPr wrap="square" rtlCol="0">
            <a:spAutoFit/>
          </a:bodyPr>
          <a:lstStyle/>
          <a:p>
            <a:r>
              <a:rPr lang="en-US" sz="2000" b="1" dirty="0" smtClean="0">
                <a:solidFill>
                  <a:srgbClr val="7030A0"/>
                </a:solidFill>
                <a:latin typeface="+mj-lt"/>
              </a:rPr>
              <a:t>High Temperature Alarm</a:t>
            </a:r>
            <a:r>
              <a:rPr lang="en-US" sz="2000" dirty="0" smtClean="0">
                <a:latin typeface="+mj-lt"/>
              </a:rPr>
              <a:t>: when skin temperature exceeds 39.0 </a:t>
            </a:r>
            <a:r>
              <a:rPr lang="en-US" sz="2000" cap="all" baseline="30000" dirty="0" smtClean="0">
                <a:latin typeface="+mj-lt"/>
              </a:rPr>
              <a:t>o</a:t>
            </a:r>
            <a:r>
              <a:rPr lang="en-US" sz="2000" dirty="0" smtClean="0">
                <a:latin typeface="+mj-lt"/>
              </a:rPr>
              <a:t>C the heater is automatically turned off and an alarm is given. </a:t>
            </a:r>
            <a:endParaRPr lang="en-US" sz="2000" dirty="0">
              <a:latin typeface="+mj-lt"/>
            </a:endParaRPr>
          </a:p>
        </p:txBody>
      </p:sp>
      <p:sp>
        <p:nvSpPr>
          <p:cNvPr id="10" name="Tekstvak 9"/>
          <p:cNvSpPr txBox="1"/>
          <p:nvPr/>
        </p:nvSpPr>
        <p:spPr>
          <a:xfrm>
            <a:off x="344397" y="2089809"/>
            <a:ext cx="10801271" cy="400110"/>
          </a:xfrm>
          <a:prstGeom prst="rect">
            <a:avLst/>
          </a:prstGeom>
          <a:noFill/>
        </p:spPr>
        <p:txBody>
          <a:bodyPr wrap="square" rtlCol="0">
            <a:spAutoFit/>
          </a:bodyPr>
          <a:lstStyle/>
          <a:p>
            <a:r>
              <a:rPr lang="en-US" sz="2000" b="1" dirty="0" smtClean="0">
                <a:solidFill>
                  <a:srgbClr val="7030A0"/>
                </a:solidFill>
                <a:latin typeface="+mj-lt"/>
              </a:rPr>
              <a:t>Probe fail Alarm</a:t>
            </a:r>
            <a:r>
              <a:rPr lang="en-US" sz="2000" dirty="0" smtClean="0">
                <a:latin typeface="+mj-lt"/>
              </a:rPr>
              <a:t>: if the Skin Temperature Probe fails (short-circuited or open). </a:t>
            </a:r>
            <a:endParaRPr lang="en-US" sz="2000" dirty="0">
              <a:latin typeface="+mj-lt"/>
            </a:endParaRPr>
          </a:p>
        </p:txBody>
      </p:sp>
      <p:sp>
        <p:nvSpPr>
          <p:cNvPr id="13" name="Tekstvak 12"/>
          <p:cNvSpPr txBox="1"/>
          <p:nvPr/>
        </p:nvSpPr>
        <p:spPr>
          <a:xfrm>
            <a:off x="344394" y="3313882"/>
            <a:ext cx="10801271" cy="707886"/>
          </a:xfrm>
          <a:prstGeom prst="rect">
            <a:avLst/>
          </a:prstGeom>
          <a:noFill/>
        </p:spPr>
        <p:txBody>
          <a:bodyPr wrap="square" rtlCol="0">
            <a:spAutoFit/>
          </a:bodyPr>
          <a:lstStyle/>
          <a:p>
            <a:r>
              <a:rPr lang="en-US" sz="2000" b="1" dirty="0" smtClean="0">
                <a:solidFill>
                  <a:srgbClr val="7030A0"/>
                </a:solidFill>
                <a:latin typeface="+mj-lt"/>
              </a:rPr>
              <a:t>Apgar Timer</a:t>
            </a:r>
            <a:r>
              <a:rPr lang="en-US" sz="2000" dirty="0" smtClean="0">
                <a:latin typeface="+mj-lt"/>
              </a:rPr>
              <a:t>: the timer will show elapsed minutes and seconds and the audible alarm will sound at the 1, 5 and 10 minute Apgar time intervals. </a:t>
            </a:r>
          </a:p>
        </p:txBody>
      </p:sp>
      <p:sp>
        <p:nvSpPr>
          <p:cNvPr id="16" name="Tekstvak 15"/>
          <p:cNvSpPr txBox="1"/>
          <p:nvPr/>
        </p:nvSpPr>
        <p:spPr>
          <a:xfrm>
            <a:off x="344394" y="2581179"/>
            <a:ext cx="10801271" cy="707886"/>
          </a:xfrm>
          <a:prstGeom prst="rect">
            <a:avLst/>
          </a:prstGeom>
          <a:noFill/>
        </p:spPr>
        <p:txBody>
          <a:bodyPr wrap="square" rtlCol="0">
            <a:spAutoFit/>
          </a:bodyPr>
          <a:lstStyle/>
          <a:p>
            <a:r>
              <a:rPr lang="en-US" sz="2000" b="1" dirty="0" smtClean="0">
                <a:solidFill>
                  <a:srgbClr val="7030A0"/>
                </a:solidFill>
                <a:latin typeface="+mj-lt"/>
              </a:rPr>
              <a:t>Baby Temperature Alarm</a:t>
            </a:r>
            <a:r>
              <a:rPr lang="en-US" sz="2000" dirty="0" smtClean="0">
                <a:latin typeface="+mj-lt"/>
              </a:rPr>
              <a:t>: when the temperature sensed by the Skin Temperature Probe is 1</a:t>
            </a:r>
            <a:r>
              <a:rPr lang="en-US" sz="2000" cap="all" baseline="30000" dirty="0">
                <a:solidFill>
                  <a:srgbClr val="000000"/>
                </a:solidFill>
                <a:latin typeface="Calibri Light" panose="020F0302020204030204"/>
              </a:rPr>
              <a:t> </a:t>
            </a:r>
            <a:r>
              <a:rPr lang="en-US" sz="2000" cap="all" baseline="30000" dirty="0" smtClean="0">
                <a:solidFill>
                  <a:srgbClr val="000000"/>
                </a:solidFill>
                <a:latin typeface="Calibri Light" panose="020F0302020204030204"/>
              </a:rPr>
              <a:t>o</a:t>
            </a:r>
            <a:r>
              <a:rPr lang="en-US" sz="2000" dirty="0" smtClean="0">
                <a:solidFill>
                  <a:srgbClr val="000000"/>
                </a:solidFill>
                <a:latin typeface="Calibri Light" panose="020F0302020204030204"/>
              </a:rPr>
              <a:t>C above or 1 </a:t>
            </a:r>
            <a:r>
              <a:rPr lang="en-US" sz="2000" cap="all" baseline="30000" dirty="0" smtClean="0">
                <a:solidFill>
                  <a:srgbClr val="000000"/>
                </a:solidFill>
                <a:latin typeface="Calibri Light" panose="020F0302020204030204"/>
              </a:rPr>
              <a:t>o</a:t>
            </a:r>
            <a:r>
              <a:rPr lang="en-US" sz="2000" dirty="0" smtClean="0">
                <a:solidFill>
                  <a:srgbClr val="000000"/>
                </a:solidFill>
                <a:latin typeface="Calibri Light" panose="020F0302020204030204"/>
              </a:rPr>
              <a:t>C </a:t>
            </a:r>
            <a:r>
              <a:rPr lang="en-US" sz="2000" dirty="0" smtClean="0">
                <a:latin typeface="+mj-lt"/>
              </a:rPr>
              <a:t>below the selected Set Temperature Display setting. </a:t>
            </a:r>
            <a:endParaRPr lang="en-US" sz="2000" dirty="0">
              <a:latin typeface="+mj-lt"/>
            </a:endParaRPr>
          </a:p>
        </p:txBody>
      </p:sp>
      <p:sp>
        <p:nvSpPr>
          <p:cNvPr id="17" name="Tekstvak 16"/>
          <p:cNvSpPr txBox="1"/>
          <p:nvPr/>
        </p:nvSpPr>
        <p:spPr>
          <a:xfrm>
            <a:off x="344394" y="4116210"/>
            <a:ext cx="10801271" cy="400110"/>
          </a:xfrm>
          <a:prstGeom prst="rect">
            <a:avLst/>
          </a:prstGeom>
          <a:noFill/>
        </p:spPr>
        <p:txBody>
          <a:bodyPr wrap="square" rtlCol="0">
            <a:spAutoFit/>
          </a:bodyPr>
          <a:lstStyle/>
          <a:p>
            <a:r>
              <a:rPr lang="en-US" sz="2000" b="1" dirty="0" smtClean="0">
                <a:solidFill>
                  <a:srgbClr val="7030A0"/>
                </a:solidFill>
                <a:latin typeface="+mj-lt"/>
              </a:rPr>
              <a:t>Power Fail Alarm</a:t>
            </a:r>
            <a:r>
              <a:rPr lang="en-US" sz="2000" dirty="0" smtClean="0">
                <a:latin typeface="+mj-lt"/>
              </a:rPr>
              <a:t>: if the Power is interrupted while the controller is on. </a:t>
            </a:r>
          </a:p>
        </p:txBody>
      </p:sp>
      <p:sp>
        <p:nvSpPr>
          <p:cNvPr id="18" name="Tekstvak 17"/>
          <p:cNvSpPr txBox="1"/>
          <p:nvPr/>
        </p:nvSpPr>
        <p:spPr>
          <a:xfrm>
            <a:off x="344395" y="4533279"/>
            <a:ext cx="10801271" cy="400110"/>
          </a:xfrm>
          <a:prstGeom prst="rect">
            <a:avLst/>
          </a:prstGeom>
          <a:noFill/>
        </p:spPr>
        <p:txBody>
          <a:bodyPr wrap="square" rtlCol="0">
            <a:spAutoFit/>
          </a:bodyPr>
          <a:lstStyle/>
          <a:p>
            <a:r>
              <a:rPr lang="en-US" sz="2000" b="1" dirty="0" smtClean="0">
                <a:solidFill>
                  <a:srgbClr val="7030A0"/>
                </a:solidFill>
                <a:latin typeface="+mj-lt"/>
              </a:rPr>
              <a:t>System Fail Alarm</a:t>
            </a:r>
            <a:r>
              <a:rPr lang="en-US" sz="2000" dirty="0" smtClean="0">
                <a:latin typeface="+mj-lt"/>
              </a:rPr>
              <a:t>: if an internal malfunction is detected; an error code may be displayed. </a:t>
            </a:r>
            <a:endParaRPr lang="en-US" sz="2000" dirty="0">
              <a:latin typeface="+mj-lt"/>
            </a:endParaRPr>
          </a:p>
        </p:txBody>
      </p:sp>
      <p:sp>
        <p:nvSpPr>
          <p:cNvPr id="19" name="Tekstvak 18"/>
          <p:cNvSpPr txBox="1"/>
          <p:nvPr/>
        </p:nvSpPr>
        <p:spPr>
          <a:xfrm>
            <a:off x="344396" y="4978348"/>
            <a:ext cx="10801271" cy="1015663"/>
          </a:xfrm>
          <a:prstGeom prst="rect">
            <a:avLst/>
          </a:prstGeom>
          <a:noFill/>
        </p:spPr>
        <p:txBody>
          <a:bodyPr wrap="square" rtlCol="0">
            <a:spAutoFit/>
          </a:bodyPr>
          <a:lstStyle/>
          <a:p>
            <a:r>
              <a:rPr lang="en-US" sz="2000" b="1" dirty="0" smtClean="0">
                <a:solidFill>
                  <a:srgbClr val="7030A0"/>
                </a:solidFill>
                <a:latin typeface="+mj-lt"/>
              </a:rPr>
              <a:t>Blender Differential Bypass Alarm</a:t>
            </a:r>
            <a:r>
              <a:rPr lang="en-US" sz="2000" dirty="0" smtClean="0">
                <a:latin typeface="+mj-lt"/>
              </a:rPr>
              <a:t>: will sound when the pressure differential between O2 and Air supplies exceeds 20 psi. When this occurs, the blender will continue to supply whichever gas is at the higher pressure: either 100% air or 100% Oxygen. </a:t>
            </a:r>
            <a:endParaRPr lang="en-US" sz="2000" dirty="0">
              <a:latin typeface="+mj-lt"/>
            </a:endParaRPr>
          </a:p>
        </p:txBody>
      </p:sp>
    </p:spTree>
    <p:extLst>
      <p:ext uri="{BB962C8B-B14F-4D97-AF65-F5344CB8AC3E}">
        <p14:creationId xmlns:p14="http://schemas.microsoft.com/office/powerpoint/2010/main" val="2945391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Input / Output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sp>
        <p:nvSpPr>
          <p:cNvPr id="7" name="Tekstvak 6"/>
          <p:cNvSpPr txBox="1"/>
          <p:nvPr/>
        </p:nvSpPr>
        <p:spPr>
          <a:xfrm>
            <a:off x="2085973" y="2551850"/>
            <a:ext cx="2512484" cy="1631216"/>
          </a:xfrm>
          <a:prstGeom prst="rect">
            <a:avLst/>
          </a:prstGeom>
          <a:noFill/>
        </p:spPr>
        <p:txBody>
          <a:bodyPr wrap="square" rtlCol="0">
            <a:spAutoFit/>
          </a:bodyPr>
          <a:lstStyle/>
          <a:p>
            <a:r>
              <a:rPr lang="en-US" sz="2000" b="1" dirty="0" smtClean="0">
                <a:solidFill>
                  <a:srgbClr val="7030A0"/>
                </a:solidFill>
                <a:latin typeface="+mj-lt"/>
              </a:rPr>
              <a:t>Inputs</a:t>
            </a:r>
            <a:endParaRPr lang="en-US" sz="2000" dirty="0" smtClean="0">
              <a:latin typeface="+mj-lt"/>
            </a:endParaRPr>
          </a:p>
          <a:p>
            <a:pPr marL="742950" lvl="1" indent="-285750">
              <a:buFont typeface="Arial" panose="020B0604020202020204" pitchFamily="34" charset="0"/>
              <a:buChar char="•"/>
            </a:pPr>
            <a:r>
              <a:rPr lang="en-US" sz="2000" dirty="0" smtClean="0">
                <a:latin typeface="+mj-lt"/>
              </a:rPr>
              <a:t>air</a:t>
            </a:r>
          </a:p>
          <a:p>
            <a:pPr marL="742950" lvl="1" indent="-285750">
              <a:buFont typeface="Arial" panose="020B0604020202020204" pitchFamily="34" charset="0"/>
              <a:buChar char="•"/>
            </a:pPr>
            <a:r>
              <a:rPr lang="en-US" sz="2000" dirty="0" smtClean="0">
                <a:latin typeface="+mj-lt"/>
              </a:rPr>
              <a:t>oxygen </a:t>
            </a:r>
          </a:p>
          <a:p>
            <a:pPr marL="742950" lvl="1" indent="-285750">
              <a:buFont typeface="Arial" panose="020B0604020202020204" pitchFamily="34" charset="0"/>
              <a:buChar char="•"/>
            </a:pPr>
            <a:r>
              <a:rPr lang="en-US" sz="2000" dirty="0" smtClean="0">
                <a:latin typeface="+mj-lt"/>
              </a:rPr>
              <a:t>water</a:t>
            </a:r>
          </a:p>
          <a:p>
            <a:pPr marL="742950" lvl="1" indent="-285750">
              <a:buFont typeface="Arial" panose="020B0604020202020204" pitchFamily="34" charset="0"/>
              <a:buChar char="•"/>
            </a:pPr>
            <a:r>
              <a:rPr lang="en-US" sz="2000" dirty="0" smtClean="0">
                <a:latin typeface="+mj-lt"/>
              </a:rPr>
              <a:t>power </a:t>
            </a:r>
            <a:endParaRPr lang="en-US" sz="2000" dirty="0">
              <a:latin typeface="+mj-lt"/>
            </a:endParaRPr>
          </a:p>
        </p:txBody>
      </p:sp>
      <p:sp>
        <p:nvSpPr>
          <p:cNvPr id="8" name="Tekstvak 7"/>
          <p:cNvSpPr txBox="1"/>
          <p:nvPr/>
        </p:nvSpPr>
        <p:spPr>
          <a:xfrm>
            <a:off x="5678396" y="2551850"/>
            <a:ext cx="5554675" cy="1938992"/>
          </a:xfrm>
          <a:prstGeom prst="rect">
            <a:avLst/>
          </a:prstGeom>
          <a:noFill/>
        </p:spPr>
        <p:txBody>
          <a:bodyPr wrap="square" rtlCol="0">
            <a:spAutoFit/>
          </a:bodyPr>
          <a:lstStyle/>
          <a:p>
            <a:r>
              <a:rPr lang="en-US" sz="2000" b="1" dirty="0" smtClean="0">
                <a:solidFill>
                  <a:srgbClr val="7030A0"/>
                </a:solidFill>
                <a:latin typeface="+mj-lt"/>
              </a:rPr>
              <a:t>Outputs</a:t>
            </a:r>
            <a:r>
              <a:rPr lang="en-US" sz="2000" dirty="0" smtClean="0">
                <a:latin typeface="+mj-lt"/>
              </a:rPr>
              <a:t> </a:t>
            </a:r>
          </a:p>
          <a:p>
            <a:pPr marL="742950" lvl="1" indent="-285750">
              <a:buFont typeface="Arial" panose="020B0604020202020204" pitchFamily="34" charset="0"/>
              <a:buChar char="•"/>
            </a:pPr>
            <a:r>
              <a:rPr lang="en-US" sz="2000" dirty="0" smtClean="0">
                <a:latin typeface="+mj-lt"/>
              </a:rPr>
              <a:t>air/oxygen under pressure for ventilation</a:t>
            </a:r>
          </a:p>
          <a:p>
            <a:pPr marL="742950" lvl="1" indent="-285750">
              <a:buFont typeface="Arial" panose="020B0604020202020204" pitchFamily="34" charset="0"/>
              <a:buChar char="•"/>
            </a:pPr>
            <a:r>
              <a:rPr lang="en-US" sz="2000" dirty="0" smtClean="0">
                <a:latin typeface="+mj-lt"/>
              </a:rPr>
              <a:t>heat for warming</a:t>
            </a:r>
          </a:p>
          <a:p>
            <a:pPr marL="742950" lvl="1" indent="-285750">
              <a:buFont typeface="Arial" panose="020B0604020202020204" pitchFamily="34" charset="0"/>
              <a:buChar char="•"/>
            </a:pPr>
            <a:r>
              <a:rPr lang="en-US" sz="2000" dirty="0" smtClean="0">
                <a:latin typeface="+mj-lt"/>
              </a:rPr>
              <a:t>light </a:t>
            </a:r>
          </a:p>
          <a:p>
            <a:pPr marL="742950" lvl="1" indent="-285750">
              <a:buFont typeface="Arial" panose="020B0604020202020204" pitchFamily="34" charset="0"/>
              <a:buChar char="•"/>
            </a:pPr>
            <a:r>
              <a:rPr lang="en-US" sz="2000" dirty="0" smtClean="0">
                <a:latin typeface="+mj-lt"/>
              </a:rPr>
              <a:t>suction</a:t>
            </a:r>
          </a:p>
          <a:p>
            <a:pPr marL="742950" lvl="1" indent="-285750">
              <a:buFont typeface="Arial" panose="020B0604020202020204" pitchFamily="34" charset="0"/>
              <a:buChar char="•"/>
            </a:pPr>
            <a:r>
              <a:rPr lang="en-US" sz="2000" dirty="0" smtClean="0">
                <a:latin typeface="+mj-lt"/>
              </a:rPr>
              <a:t>alarms</a:t>
            </a:r>
            <a:endParaRPr lang="en-US" sz="2000" dirty="0">
              <a:latin typeface="+mj-lt"/>
            </a:endParaRPr>
          </a:p>
        </p:txBody>
      </p:sp>
    </p:spTree>
    <p:extLst>
      <p:ext uri="{BB962C8B-B14F-4D97-AF65-F5344CB8AC3E}">
        <p14:creationId xmlns:p14="http://schemas.microsoft.com/office/powerpoint/2010/main" val="2205781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218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 temperature measurement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sp>
        <p:nvSpPr>
          <p:cNvPr id="3" name="Rechthoek 2"/>
          <p:cNvSpPr/>
          <p:nvPr/>
        </p:nvSpPr>
        <p:spPr>
          <a:xfrm>
            <a:off x="476249" y="1498673"/>
            <a:ext cx="10428818" cy="1200329"/>
          </a:xfrm>
          <a:prstGeom prst="rect">
            <a:avLst/>
          </a:prstGeom>
        </p:spPr>
        <p:txBody>
          <a:bodyPr wrap="square">
            <a:spAutoFit/>
          </a:bodyPr>
          <a:lstStyle/>
          <a:p>
            <a:r>
              <a:rPr lang="en-GB" dirty="0">
                <a:latin typeface="+mj-lt"/>
              </a:rPr>
              <a:t>T</a:t>
            </a:r>
            <a:r>
              <a:rPr lang="en-GB" dirty="0" smtClean="0">
                <a:latin typeface="+mj-lt"/>
              </a:rPr>
              <a:t>he </a:t>
            </a:r>
            <a:r>
              <a:rPr lang="en-GB" b="1" dirty="0" smtClean="0">
                <a:solidFill>
                  <a:srgbClr val="7030A0"/>
                </a:solidFill>
                <a:latin typeface="+mj-lt"/>
              </a:rPr>
              <a:t>temperature probe </a:t>
            </a:r>
            <a:r>
              <a:rPr lang="en-GB" dirty="0" smtClean="0">
                <a:latin typeface="+mj-lt"/>
              </a:rPr>
              <a:t>is </a:t>
            </a:r>
            <a:r>
              <a:rPr lang="en-GB" dirty="0">
                <a:latin typeface="+mj-lt"/>
              </a:rPr>
              <a:t>a frequent problem. </a:t>
            </a:r>
            <a:r>
              <a:rPr lang="en-GB" dirty="0" smtClean="0">
                <a:latin typeface="+mj-lt"/>
              </a:rPr>
              <a:t>The technology </a:t>
            </a:r>
            <a:r>
              <a:rPr lang="en-GB" dirty="0">
                <a:latin typeface="+mj-lt"/>
              </a:rPr>
              <a:t>in the probe is simple; typically just a </a:t>
            </a:r>
            <a:r>
              <a:rPr lang="en-GB" b="1" dirty="0">
                <a:solidFill>
                  <a:srgbClr val="7030A0"/>
                </a:solidFill>
                <a:latin typeface="+mj-lt"/>
              </a:rPr>
              <a:t>thermistor</a:t>
            </a:r>
            <a:r>
              <a:rPr lang="en-GB" dirty="0">
                <a:latin typeface="+mj-lt"/>
              </a:rPr>
              <a:t>. However, determining the </a:t>
            </a:r>
            <a:r>
              <a:rPr lang="en-GB" dirty="0" smtClean="0">
                <a:latin typeface="+mj-lt"/>
              </a:rPr>
              <a:t>exact type </a:t>
            </a:r>
            <a:r>
              <a:rPr lang="en-GB" dirty="0">
                <a:latin typeface="+mj-lt"/>
              </a:rPr>
              <a:t>and resistance of thermistor requires data from the manufacturer. If this data can </a:t>
            </a:r>
            <a:r>
              <a:rPr lang="en-GB" dirty="0" smtClean="0">
                <a:latin typeface="+mj-lt"/>
              </a:rPr>
              <a:t>be obtained</a:t>
            </a:r>
            <a:r>
              <a:rPr lang="en-GB" dirty="0">
                <a:latin typeface="+mj-lt"/>
              </a:rPr>
              <a:t>, than a replacement probe can be manufactured from a standard thermistor and </a:t>
            </a:r>
            <a:r>
              <a:rPr lang="en-GB" dirty="0" smtClean="0">
                <a:latin typeface="+mj-lt"/>
              </a:rPr>
              <a:t>the proper </a:t>
            </a:r>
            <a:r>
              <a:rPr lang="en-GB" dirty="0">
                <a:latin typeface="+mj-lt"/>
              </a:rPr>
              <a:t>connector. </a:t>
            </a:r>
            <a:r>
              <a:rPr lang="en-GB" dirty="0" smtClean="0">
                <a:latin typeface="+mj-lt"/>
              </a:rPr>
              <a:t>Without </a:t>
            </a:r>
            <a:r>
              <a:rPr lang="en-GB" dirty="0">
                <a:latin typeface="+mj-lt"/>
              </a:rPr>
              <a:t>the manufacturer’s data, it can be impossible to </a:t>
            </a:r>
            <a:r>
              <a:rPr lang="en-GB" dirty="0" smtClean="0">
                <a:latin typeface="+mj-lt"/>
              </a:rPr>
              <a:t>construct the </a:t>
            </a:r>
            <a:r>
              <a:rPr lang="en-GB" dirty="0">
                <a:latin typeface="+mj-lt"/>
              </a:rPr>
              <a:t>probe</a:t>
            </a:r>
            <a:r>
              <a:rPr lang="en-GB" dirty="0" smtClean="0">
                <a:latin typeface="+mj-lt"/>
              </a:rPr>
              <a:t>.</a:t>
            </a:r>
            <a:endParaRPr lang="en-GB" dirty="0">
              <a:latin typeface="+mj-lt"/>
            </a:endParaRPr>
          </a:p>
        </p:txBody>
      </p:sp>
      <p:sp>
        <p:nvSpPr>
          <p:cNvPr id="4" name="Rechthoek 3"/>
          <p:cNvSpPr/>
          <p:nvPr/>
        </p:nvSpPr>
        <p:spPr>
          <a:xfrm>
            <a:off x="476249" y="2999465"/>
            <a:ext cx="10518338" cy="923330"/>
          </a:xfrm>
          <a:prstGeom prst="rect">
            <a:avLst/>
          </a:prstGeom>
        </p:spPr>
        <p:txBody>
          <a:bodyPr wrap="square">
            <a:spAutoFit/>
          </a:bodyPr>
          <a:lstStyle/>
          <a:p>
            <a:pPr lvl="0"/>
            <a:r>
              <a:rPr lang="en-GB" dirty="0">
                <a:solidFill>
                  <a:srgbClr val="000000"/>
                </a:solidFill>
                <a:latin typeface="Calibri Light" panose="020F0302020204030204"/>
              </a:rPr>
              <a:t>A possible solution to a missing thermistor probe is to place a known, fixed resistor in its place</a:t>
            </a:r>
            <a:r>
              <a:rPr lang="en-GB" dirty="0" smtClean="0">
                <a:solidFill>
                  <a:srgbClr val="000000"/>
                </a:solidFill>
                <a:latin typeface="Calibri Light" panose="020F0302020204030204"/>
              </a:rPr>
              <a:t>, essentially </a:t>
            </a:r>
            <a:r>
              <a:rPr lang="en-GB" dirty="0">
                <a:solidFill>
                  <a:srgbClr val="000000"/>
                </a:solidFill>
                <a:latin typeface="Calibri Light" panose="020F0302020204030204"/>
              </a:rPr>
              <a:t>forcing the device to operate in </a:t>
            </a:r>
            <a:r>
              <a:rPr lang="en-GB" b="1" dirty="0">
                <a:solidFill>
                  <a:srgbClr val="7030A0"/>
                </a:solidFill>
                <a:latin typeface="Calibri Light" panose="020F0302020204030204"/>
              </a:rPr>
              <a:t>manual mode</a:t>
            </a:r>
            <a:r>
              <a:rPr lang="en-GB" dirty="0">
                <a:solidFill>
                  <a:srgbClr val="000000"/>
                </a:solidFill>
                <a:latin typeface="Calibri Light" panose="020F0302020204030204"/>
              </a:rPr>
              <a:t>. A potentiometer can be used </a:t>
            </a:r>
            <a:r>
              <a:rPr lang="en-GB" dirty="0" smtClean="0">
                <a:solidFill>
                  <a:srgbClr val="000000"/>
                </a:solidFill>
                <a:latin typeface="Calibri Light" panose="020F0302020204030204"/>
              </a:rPr>
              <a:t>to determine </a:t>
            </a:r>
            <a:r>
              <a:rPr lang="en-GB" dirty="0">
                <a:solidFill>
                  <a:srgbClr val="000000"/>
                </a:solidFill>
                <a:latin typeface="Calibri Light" panose="020F0302020204030204"/>
              </a:rPr>
              <a:t>the value of resistance that is required to force the lights to come on</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sp>
        <p:nvSpPr>
          <p:cNvPr id="5" name="Rechthoek 4"/>
          <p:cNvSpPr/>
          <p:nvPr/>
        </p:nvSpPr>
        <p:spPr>
          <a:xfrm>
            <a:off x="476249" y="4080676"/>
            <a:ext cx="10202333" cy="1200329"/>
          </a:xfrm>
          <a:prstGeom prst="rect">
            <a:avLst/>
          </a:prstGeom>
        </p:spPr>
        <p:txBody>
          <a:bodyPr wrap="square">
            <a:spAutoFit/>
          </a:bodyPr>
          <a:lstStyle/>
          <a:p>
            <a:pPr lvl="0"/>
            <a:r>
              <a:rPr lang="en-GB" b="1" dirty="0">
                <a:solidFill>
                  <a:srgbClr val="7030A0"/>
                </a:solidFill>
                <a:latin typeface="Calibri Light" panose="020F0302020204030204"/>
              </a:rPr>
              <a:t>Thermocouple probes </a:t>
            </a:r>
            <a:r>
              <a:rPr lang="en-GB" dirty="0">
                <a:solidFill>
                  <a:srgbClr val="000000"/>
                </a:solidFill>
                <a:latin typeface="Calibri Light" panose="020F0302020204030204"/>
              </a:rPr>
              <a:t>are sometimes used on warming units, in which case a resistance will not substitute for the probe. A voltage source might work, however. Using a potentiometer, a battery and a fixed resistor, a voltage divider can sometimes be created and adjusted until the warming unit comes on. Since the device is now in manual mode, care should be used to insure that the patient’s temperature is carefully monitored.</a:t>
            </a:r>
          </a:p>
        </p:txBody>
      </p:sp>
    </p:spTree>
    <p:extLst>
      <p:ext uri="{BB962C8B-B14F-4D97-AF65-F5344CB8AC3E}">
        <p14:creationId xmlns:p14="http://schemas.microsoft.com/office/powerpoint/2010/main" val="2547813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218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sp>
        <p:nvSpPr>
          <p:cNvPr id="3" name="Rechthoek 2"/>
          <p:cNvSpPr/>
          <p:nvPr/>
        </p:nvSpPr>
        <p:spPr>
          <a:xfrm>
            <a:off x="476249" y="1554541"/>
            <a:ext cx="10261599" cy="2308324"/>
          </a:xfrm>
          <a:prstGeom prst="rect">
            <a:avLst/>
          </a:prstGeom>
        </p:spPr>
        <p:txBody>
          <a:bodyPr wrap="square">
            <a:spAutoFit/>
          </a:bodyPr>
          <a:lstStyle/>
          <a:p>
            <a:r>
              <a:rPr lang="en-GB" dirty="0" smtClean="0">
                <a:latin typeface="+mj-lt"/>
              </a:rPr>
              <a:t>The </a:t>
            </a:r>
            <a:r>
              <a:rPr lang="en-GB" dirty="0">
                <a:latin typeface="+mj-lt"/>
              </a:rPr>
              <a:t>same types of faults </a:t>
            </a:r>
            <a:r>
              <a:rPr lang="en-GB" dirty="0" smtClean="0">
                <a:latin typeface="+mj-lt"/>
              </a:rPr>
              <a:t>occur as on anaesthetic machine: </a:t>
            </a:r>
          </a:p>
          <a:p>
            <a:pPr marL="742950" lvl="1" indent="-285750">
              <a:buFont typeface="Arial" panose="020B0604020202020204" pitchFamily="34" charset="0"/>
              <a:buChar char="•"/>
            </a:pPr>
            <a:r>
              <a:rPr lang="en-GB" dirty="0" smtClean="0">
                <a:latin typeface="+mj-lt"/>
              </a:rPr>
              <a:t>gas leaks, </a:t>
            </a:r>
          </a:p>
          <a:p>
            <a:pPr marL="742950" lvl="1" indent="-285750">
              <a:buFont typeface="Arial" panose="020B0604020202020204" pitchFamily="34" charset="0"/>
              <a:buChar char="•"/>
            </a:pPr>
            <a:r>
              <a:rPr lang="en-GB" dirty="0" smtClean="0">
                <a:latin typeface="+mj-lt"/>
              </a:rPr>
              <a:t>rotameters stuck, </a:t>
            </a:r>
          </a:p>
          <a:p>
            <a:pPr marL="742950" lvl="1" indent="-285750">
              <a:buFont typeface="Arial" panose="020B0604020202020204" pitchFamily="34" charset="0"/>
              <a:buChar char="•"/>
            </a:pPr>
            <a:r>
              <a:rPr lang="en-GB" dirty="0" smtClean="0">
                <a:latin typeface="+mj-lt"/>
              </a:rPr>
              <a:t>suction </a:t>
            </a:r>
            <a:r>
              <a:rPr lang="en-GB" dirty="0">
                <a:latin typeface="+mj-lt"/>
              </a:rPr>
              <a:t>not working, </a:t>
            </a:r>
            <a:endParaRPr lang="en-GB" dirty="0" smtClean="0">
              <a:latin typeface="+mj-lt"/>
            </a:endParaRPr>
          </a:p>
          <a:p>
            <a:r>
              <a:rPr lang="en-GB" dirty="0" smtClean="0">
                <a:latin typeface="+mj-lt"/>
              </a:rPr>
              <a:t>these </a:t>
            </a:r>
            <a:r>
              <a:rPr lang="en-GB" dirty="0">
                <a:latin typeface="+mj-lt"/>
              </a:rPr>
              <a:t>can be dealt with in the same way as </a:t>
            </a:r>
            <a:r>
              <a:rPr lang="en-GB" dirty="0" smtClean="0">
                <a:latin typeface="+mj-lt"/>
              </a:rPr>
              <a:t>described in those sections. </a:t>
            </a:r>
          </a:p>
          <a:p>
            <a:endParaRPr lang="en-GB" dirty="0">
              <a:latin typeface="+mj-lt"/>
            </a:endParaRPr>
          </a:p>
          <a:p>
            <a:endParaRPr lang="en-GB" dirty="0" smtClean="0">
              <a:latin typeface="+mj-lt"/>
            </a:endParaRPr>
          </a:p>
          <a:p>
            <a:endParaRPr lang="en-GB" dirty="0" smtClean="0">
              <a:latin typeface="+mj-lt"/>
            </a:endParaRPr>
          </a:p>
        </p:txBody>
      </p:sp>
      <p:sp>
        <p:nvSpPr>
          <p:cNvPr id="4" name="Rechthoek 3"/>
          <p:cNvSpPr/>
          <p:nvPr/>
        </p:nvSpPr>
        <p:spPr>
          <a:xfrm>
            <a:off x="476249" y="3809405"/>
            <a:ext cx="6096000" cy="646331"/>
          </a:xfrm>
          <a:prstGeom prst="rect">
            <a:avLst/>
          </a:prstGeom>
        </p:spPr>
        <p:txBody>
          <a:bodyPr>
            <a:spAutoFit/>
          </a:bodyPr>
          <a:lstStyle/>
          <a:p>
            <a:pPr lvl="0"/>
            <a:r>
              <a:rPr lang="en-GB" dirty="0" smtClean="0">
                <a:solidFill>
                  <a:srgbClr val="000000"/>
                </a:solidFill>
                <a:latin typeface="Calibri Light" panose="020F0302020204030204"/>
              </a:rPr>
              <a:t>The system needs to be checked for electrically </a:t>
            </a:r>
            <a:r>
              <a:rPr lang="en-GB" dirty="0">
                <a:solidFill>
                  <a:srgbClr val="000000"/>
                </a:solidFill>
                <a:latin typeface="Calibri Light" panose="020F0302020204030204"/>
              </a:rPr>
              <a:t>safety </a:t>
            </a:r>
            <a:r>
              <a:rPr lang="en-GB" dirty="0" smtClean="0">
                <a:solidFill>
                  <a:srgbClr val="000000"/>
                </a:solidFill>
                <a:latin typeface="Calibri Light" panose="020F0302020204030204"/>
              </a:rPr>
              <a:t>at least once </a:t>
            </a:r>
            <a:r>
              <a:rPr lang="en-GB" dirty="0">
                <a:solidFill>
                  <a:srgbClr val="000000"/>
                </a:solidFill>
                <a:latin typeface="Calibri Light" panose="020F0302020204030204"/>
              </a:rPr>
              <a:t>a year.</a:t>
            </a:r>
          </a:p>
        </p:txBody>
      </p:sp>
    </p:spTree>
    <p:extLst>
      <p:ext uri="{BB962C8B-B14F-4D97-AF65-F5344CB8AC3E}">
        <p14:creationId xmlns:p14="http://schemas.microsoft.com/office/powerpoint/2010/main" val="577636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considerations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sp>
        <p:nvSpPr>
          <p:cNvPr id="4" name="Rechthoek 3"/>
          <p:cNvSpPr/>
          <p:nvPr/>
        </p:nvSpPr>
        <p:spPr>
          <a:xfrm>
            <a:off x="552371" y="1765203"/>
            <a:ext cx="5899229" cy="1015663"/>
          </a:xfrm>
          <a:prstGeom prst="rect">
            <a:avLst/>
          </a:prstGeom>
        </p:spPr>
        <p:txBody>
          <a:bodyPr wrap="square">
            <a:spAutoFit/>
          </a:bodyPr>
          <a:lstStyle/>
          <a:p>
            <a:r>
              <a:rPr lang="en-GB" sz="2000" b="1" dirty="0" smtClean="0">
                <a:solidFill>
                  <a:srgbClr val="7030A0"/>
                </a:solidFill>
                <a:latin typeface="+mj-lt"/>
              </a:rPr>
              <a:t>Hyperthermia</a:t>
            </a:r>
            <a:r>
              <a:rPr lang="en-GB" sz="2000" dirty="0" smtClean="0">
                <a:latin typeface="+mj-lt"/>
              </a:rPr>
              <a:t> </a:t>
            </a:r>
            <a:r>
              <a:rPr lang="en-GB" sz="2000" dirty="0">
                <a:latin typeface="+mj-lt"/>
              </a:rPr>
              <a:t>or </a:t>
            </a:r>
            <a:r>
              <a:rPr lang="en-GB" sz="2000" b="1" dirty="0">
                <a:solidFill>
                  <a:srgbClr val="7030A0"/>
                </a:solidFill>
                <a:latin typeface="+mj-lt"/>
              </a:rPr>
              <a:t>burning</a:t>
            </a:r>
            <a:r>
              <a:rPr lang="en-GB" sz="2000" dirty="0">
                <a:latin typeface="+mj-lt"/>
              </a:rPr>
              <a:t> is a distinct possibility and can result in skin burns, permanent brain damage, or death</a:t>
            </a:r>
            <a:r>
              <a:rPr lang="en-GB" sz="2000" dirty="0" smtClean="0">
                <a:latin typeface="+mj-lt"/>
              </a:rPr>
              <a:t>. Temperature/heater control is therefore critical. </a:t>
            </a:r>
            <a:endParaRPr lang="en-US" sz="2000" dirty="0">
              <a:latin typeface="+mj-lt"/>
            </a:endParaRPr>
          </a:p>
        </p:txBody>
      </p:sp>
      <p:sp>
        <p:nvSpPr>
          <p:cNvPr id="5" name="Rechthoek 4"/>
          <p:cNvSpPr/>
          <p:nvPr/>
        </p:nvSpPr>
        <p:spPr>
          <a:xfrm>
            <a:off x="560916" y="3796372"/>
            <a:ext cx="5948492" cy="707886"/>
          </a:xfrm>
          <a:prstGeom prst="rect">
            <a:avLst/>
          </a:prstGeom>
        </p:spPr>
        <p:txBody>
          <a:bodyPr wrap="square">
            <a:spAutoFit/>
          </a:bodyPr>
          <a:lstStyle/>
          <a:p>
            <a:r>
              <a:rPr lang="en-GB" sz="2000" dirty="0" smtClean="0">
                <a:latin typeface="+mj-lt"/>
              </a:rPr>
              <a:t>Fires </a:t>
            </a:r>
            <a:r>
              <a:rPr lang="en-GB" sz="2000" dirty="0">
                <a:latin typeface="+mj-lt"/>
              </a:rPr>
              <a:t>can result from flammable objects (e.g., oxygen hoses, drapes)</a:t>
            </a:r>
            <a:endParaRPr lang="en-US" sz="2000" dirty="0">
              <a:latin typeface="+mj-lt"/>
            </a:endParaRPr>
          </a:p>
        </p:txBody>
      </p:sp>
      <p:pic>
        <p:nvPicPr>
          <p:cNvPr id="3" name="Afbeelding 2"/>
          <p:cNvPicPr>
            <a:picLocks noChangeAspect="1"/>
          </p:cNvPicPr>
          <p:nvPr/>
        </p:nvPicPr>
        <p:blipFill>
          <a:blip r:embed="rId2"/>
          <a:stretch>
            <a:fillRect/>
          </a:stretch>
        </p:blipFill>
        <p:spPr>
          <a:xfrm>
            <a:off x="8181718" y="1348565"/>
            <a:ext cx="3187455" cy="4937549"/>
          </a:xfrm>
          <a:prstGeom prst="rect">
            <a:avLst/>
          </a:prstGeom>
        </p:spPr>
      </p:pic>
      <p:sp>
        <p:nvSpPr>
          <p:cNvPr id="6" name="Rechthoek 5"/>
          <p:cNvSpPr/>
          <p:nvPr/>
        </p:nvSpPr>
        <p:spPr>
          <a:xfrm>
            <a:off x="560916" y="2869802"/>
            <a:ext cx="5416551" cy="707886"/>
          </a:xfrm>
          <a:prstGeom prst="rect">
            <a:avLst/>
          </a:prstGeom>
        </p:spPr>
        <p:txBody>
          <a:bodyPr wrap="square">
            <a:spAutoFit/>
          </a:bodyPr>
          <a:lstStyle/>
          <a:p>
            <a:r>
              <a:rPr lang="en-GB" sz="2000" dirty="0">
                <a:latin typeface="+mj-lt"/>
              </a:rPr>
              <a:t>The overhead heaters should not be closer to the baby than 24 inches.</a:t>
            </a:r>
          </a:p>
        </p:txBody>
      </p:sp>
    </p:spTree>
    <p:extLst>
      <p:ext uri="{BB962C8B-B14F-4D97-AF65-F5344CB8AC3E}">
        <p14:creationId xmlns:p14="http://schemas.microsoft.com/office/powerpoint/2010/main" val="684189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733444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Resuscitaire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4174487"/>
            <a:ext cx="4637618" cy="1754326"/>
          </a:xfrm>
          <a:prstGeom prst="rect">
            <a:avLst/>
          </a:prstGeom>
        </p:spPr>
        <p:txBody>
          <a:bodyPr wrap="square">
            <a:spAutoFit/>
          </a:bodyPr>
          <a:lstStyle/>
          <a:p>
            <a:r>
              <a:rPr lang="en-GB" dirty="0" smtClean="0">
                <a:latin typeface="+mj-lt"/>
              </a:rPr>
              <a:t>In addition, the unit includes </a:t>
            </a:r>
            <a:r>
              <a:rPr lang="en-GB" b="1" dirty="0" smtClean="0">
                <a:solidFill>
                  <a:srgbClr val="7030A0"/>
                </a:solidFill>
                <a:latin typeface="+mj-lt"/>
              </a:rPr>
              <a:t>medical equipment</a:t>
            </a:r>
            <a:r>
              <a:rPr lang="en-GB" dirty="0" smtClean="0">
                <a:latin typeface="+mj-lt"/>
              </a:rPr>
              <a:t> for immediate use such as:  </a:t>
            </a:r>
          </a:p>
          <a:p>
            <a:pPr marL="742950" lvl="1" indent="-285750">
              <a:buFont typeface="Arial" panose="020B0604020202020204" pitchFamily="34" charset="0"/>
              <a:buChar char="•"/>
            </a:pPr>
            <a:r>
              <a:rPr lang="en-GB" dirty="0" smtClean="0">
                <a:latin typeface="+mj-lt"/>
              </a:rPr>
              <a:t>suction unit</a:t>
            </a:r>
          </a:p>
          <a:p>
            <a:pPr marL="742950" lvl="1" indent="-285750">
              <a:buFont typeface="Arial" panose="020B0604020202020204" pitchFamily="34" charset="0"/>
              <a:buChar char="•"/>
            </a:pPr>
            <a:r>
              <a:rPr lang="en-GB" dirty="0" smtClean="0">
                <a:latin typeface="+mj-lt"/>
              </a:rPr>
              <a:t>ventilator</a:t>
            </a:r>
          </a:p>
          <a:p>
            <a:pPr marL="742950" lvl="1" indent="-285750">
              <a:buFont typeface="Arial" panose="020B0604020202020204" pitchFamily="34" charset="0"/>
              <a:buChar char="•"/>
            </a:pPr>
            <a:r>
              <a:rPr lang="en-GB" dirty="0" smtClean="0">
                <a:latin typeface="+mj-lt"/>
              </a:rPr>
              <a:t>gas flow meter </a:t>
            </a:r>
            <a:endParaRPr lang="en-GB" dirty="0">
              <a:latin typeface="+mj-lt"/>
            </a:endParaRPr>
          </a:p>
          <a:p>
            <a:pPr marL="742950" lvl="1" indent="-285750">
              <a:buFont typeface="Arial" panose="020B0604020202020204" pitchFamily="34" charset="0"/>
              <a:buChar char="•"/>
            </a:pPr>
            <a:r>
              <a:rPr lang="en-GB" dirty="0" smtClean="0">
                <a:latin typeface="+mj-lt"/>
              </a:rPr>
              <a:t>Apgar timer </a:t>
            </a:r>
          </a:p>
        </p:txBody>
      </p:sp>
      <p:sp>
        <p:nvSpPr>
          <p:cNvPr id="9" name="Rechthoek 8"/>
          <p:cNvSpPr/>
          <p:nvPr/>
        </p:nvSpPr>
        <p:spPr>
          <a:xfrm>
            <a:off x="412130" y="1391580"/>
            <a:ext cx="10581297" cy="923330"/>
          </a:xfrm>
          <a:prstGeom prst="rect">
            <a:avLst/>
          </a:prstGeom>
        </p:spPr>
        <p:txBody>
          <a:bodyPr wrap="square">
            <a:spAutoFit/>
          </a:bodyPr>
          <a:lstStyle/>
          <a:p>
            <a:r>
              <a:rPr lang="en-GB" dirty="0" smtClean="0">
                <a:latin typeface="+mj-lt"/>
              </a:rPr>
              <a:t>A resuscitaire creates a controlled environment to give </a:t>
            </a:r>
            <a:r>
              <a:rPr lang="en-GB" b="1" dirty="0" smtClean="0">
                <a:solidFill>
                  <a:srgbClr val="7030A0"/>
                </a:solidFill>
                <a:latin typeface="+mj-lt"/>
              </a:rPr>
              <a:t>intensive care </a:t>
            </a:r>
            <a:r>
              <a:rPr lang="en-GB" dirty="0" smtClean="0">
                <a:latin typeface="+mj-lt"/>
              </a:rPr>
              <a:t>to new-born children who may experience some difficulties. E.g</a:t>
            </a:r>
            <a:r>
              <a:rPr lang="en-GB" dirty="0">
                <a:latin typeface="+mj-lt"/>
              </a:rPr>
              <a:t>. the baby </a:t>
            </a:r>
            <a:r>
              <a:rPr lang="en-GB" dirty="0" smtClean="0">
                <a:latin typeface="+mj-lt"/>
              </a:rPr>
              <a:t>may </a:t>
            </a:r>
            <a:r>
              <a:rPr lang="en-GB" dirty="0">
                <a:latin typeface="+mj-lt"/>
              </a:rPr>
              <a:t>not breath well, maybe due to inadequate oxygenation of the mother’s blood or inadequate blood flow </a:t>
            </a:r>
            <a:r>
              <a:rPr lang="en-GB" dirty="0" smtClean="0">
                <a:latin typeface="+mj-lt"/>
              </a:rPr>
              <a:t>during anaesthesia.</a:t>
            </a:r>
            <a:endParaRPr lang="en-GB" dirty="0">
              <a:latin typeface="+mj-lt"/>
            </a:endParaRPr>
          </a:p>
        </p:txBody>
      </p:sp>
      <p:sp>
        <p:nvSpPr>
          <p:cNvPr id="4" name="Rechthoek 3"/>
          <p:cNvSpPr/>
          <p:nvPr/>
        </p:nvSpPr>
        <p:spPr>
          <a:xfrm>
            <a:off x="412130" y="2470705"/>
            <a:ext cx="5836270" cy="1477328"/>
          </a:xfrm>
          <a:prstGeom prst="rect">
            <a:avLst/>
          </a:prstGeom>
        </p:spPr>
        <p:txBody>
          <a:bodyPr wrap="square">
            <a:spAutoFit/>
          </a:bodyPr>
          <a:lstStyle/>
          <a:p>
            <a:r>
              <a:rPr lang="en-GB" dirty="0" smtClean="0">
                <a:latin typeface="+mj-lt"/>
              </a:rPr>
              <a:t>​</a:t>
            </a:r>
            <a:r>
              <a:rPr lang="en-GB" b="1" dirty="0" smtClean="0">
                <a:solidFill>
                  <a:srgbClr val="7030A0"/>
                </a:solidFill>
                <a:latin typeface="+mj-lt"/>
              </a:rPr>
              <a:t>Environmental factors </a:t>
            </a:r>
            <a:r>
              <a:rPr lang="en-GB" dirty="0" smtClean="0">
                <a:latin typeface="+mj-lt"/>
              </a:rPr>
              <a:t>that are controlled by the resuscitaire :  </a:t>
            </a:r>
            <a:endParaRPr lang="en-GB" dirty="0">
              <a:latin typeface="+mj-lt"/>
            </a:endParaRPr>
          </a:p>
          <a:p>
            <a:pPr marL="742950" lvl="1" indent="-285750">
              <a:buFont typeface="Arial" panose="020B0604020202020204" pitchFamily="34" charset="0"/>
              <a:buChar char="•"/>
            </a:pPr>
            <a:r>
              <a:rPr lang="en-GB" dirty="0">
                <a:latin typeface="+mj-lt"/>
              </a:rPr>
              <a:t>temperature </a:t>
            </a:r>
          </a:p>
          <a:p>
            <a:pPr marL="742950" lvl="1" indent="-285750">
              <a:buFont typeface="Arial" panose="020B0604020202020204" pitchFamily="34" charset="0"/>
              <a:buChar char="•"/>
            </a:pPr>
            <a:r>
              <a:rPr lang="en-GB" dirty="0">
                <a:latin typeface="+mj-lt"/>
              </a:rPr>
              <a:t>humidity</a:t>
            </a:r>
          </a:p>
          <a:p>
            <a:pPr marL="742950" lvl="1" indent="-285750">
              <a:buFont typeface="Arial" panose="020B0604020202020204" pitchFamily="34" charset="0"/>
              <a:buChar char="•"/>
            </a:pPr>
            <a:r>
              <a:rPr lang="en-GB" dirty="0">
                <a:latin typeface="+mj-lt"/>
              </a:rPr>
              <a:t>oxygen</a:t>
            </a:r>
          </a:p>
          <a:p>
            <a:pPr marL="742950" lvl="1" indent="-285750">
              <a:buFont typeface="Arial" panose="020B0604020202020204" pitchFamily="34" charset="0"/>
              <a:buChar char="•"/>
            </a:pPr>
            <a:r>
              <a:rPr lang="en-GB" dirty="0" smtClean="0">
                <a:latin typeface="+mj-lt"/>
              </a:rPr>
              <a:t>light</a:t>
            </a:r>
            <a:endParaRPr lang="en-GB" dirty="0">
              <a:latin typeface="+mj-lt"/>
            </a:endParaRPr>
          </a:p>
        </p:txBody>
      </p:sp>
      <p:pic>
        <p:nvPicPr>
          <p:cNvPr id="5" name="Afbeelding 4"/>
          <p:cNvPicPr>
            <a:picLocks noChangeAspect="1"/>
          </p:cNvPicPr>
          <p:nvPr/>
        </p:nvPicPr>
        <p:blipFill>
          <a:blip r:embed="rId2"/>
          <a:stretch>
            <a:fillRect/>
          </a:stretch>
        </p:blipFill>
        <p:spPr>
          <a:xfrm>
            <a:off x="6149415" y="2486697"/>
            <a:ext cx="5513709" cy="3668570"/>
          </a:xfrm>
          <a:prstGeom prst="rect">
            <a:avLst/>
          </a:prstGeom>
        </p:spPr>
      </p:pic>
    </p:spTree>
    <p:extLst>
      <p:ext uri="{BB962C8B-B14F-4D97-AF65-F5344CB8AC3E}">
        <p14:creationId xmlns:p14="http://schemas.microsoft.com/office/powerpoint/2010/main" val="3621175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860825"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thermo-regulation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67704" y="4716732"/>
            <a:ext cx="5924389" cy="646331"/>
          </a:xfrm>
          <a:prstGeom prst="rect">
            <a:avLst/>
          </a:prstGeom>
        </p:spPr>
        <p:txBody>
          <a:bodyPr wrap="square">
            <a:spAutoFit/>
          </a:bodyPr>
          <a:lstStyle/>
          <a:p>
            <a:r>
              <a:rPr lang="en-GB" b="1" dirty="0" smtClean="0">
                <a:solidFill>
                  <a:srgbClr val="7030A0"/>
                </a:solidFill>
                <a:latin typeface="+mj-lt"/>
              </a:rPr>
              <a:t>Faulty thermo-regulation </a:t>
            </a:r>
            <a:r>
              <a:rPr lang="en-GB" dirty="0" smtClean="0">
                <a:latin typeface="+mj-lt"/>
              </a:rPr>
              <a:t>in a baby is an </a:t>
            </a:r>
            <a:r>
              <a:rPr lang="en-GB" dirty="0">
                <a:latin typeface="+mj-lt"/>
              </a:rPr>
              <a:t>early warning signal of stress and potentially serious </a:t>
            </a:r>
            <a:r>
              <a:rPr lang="en-GB" dirty="0" smtClean="0">
                <a:latin typeface="+mj-lt"/>
              </a:rPr>
              <a:t>complications. </a:t>
            </a:r>
          </a:p>
        </p:txBody>
      </p:sp>
      <p:pic>
        <p:nvPicPr>
          <p:cNvPr id="3" name="Afbeelding 2"/>
          <p:cNvPicPr>
            <a:picLocks noChangeAspect="1"/>
          </p:cNvPicPr>
          <p:nvPr/>
        </p:nvPicPr>
        <p:blipFill>
          <a:blip r:embed="rId2"/>
          <a:stretch>
            <a:fillRect/>
          </a:stretch>
        </p:blipFill>
        <p:spPr>
          <a:xfrm>
            <a:off x="6800950" y="1477718"/>
            <a:ext cx="4787722" cy="3743953"/>
          </a:xfrm>
          <a:prstGeom prst="rect">
            <a:avLst/>
          </a:prstGeom>
        </p:spPr>
      </p:pic>
      <p:sp>
        <p:nvSpPr>
          <p:cNvPr id="12" name="Rechthoek 11"/>
          <p:cNvSpPr/>
          <p:nvPr/>
        </p:nvSpPr>
        <p:spPr>
          <a:xfrm>
            <a:off x="412130" y="1420506"/>
            <a:ext cx="6254829" cy="1200329"/>
          </a:xfrm>
          <a:prstGeom prst="rect">
            <a:avLst/>
          </a:prstGeom>
        </p:spPr>
        <p:txBody>
          <a:bodyPr wrap="square">
            <a:spAutoFit/>
          </a:bodyPr>
          <a:lstStyle/>
          <a:p>
            <a:r>
              <a:rPr lang="en-GB" dirty="0">
                <a:latin typeface="+mj-lt"/>
              </a:rPr>
              <a:t>At birth, an infant emerges from a warm, wet environment into a relatively cool, dry one regulated for the comfort of hospital staff and </a:t>
            </a:r>
            <a:r>
              <a:rPr lang="en-GB" dirty="0" smtClean="0">
                <a:latin typeface="+mj-lt"/>
              </a:rPr>
              <a:t>labouring </a:t>
            </a:r>
            <a:r>
              <a:rPr lang="en-GB" dirty="0">
                <a:latin typeface="+mj-lt"/>
              </a:rPr>
              <a:t>mothers. Unable to maintain adequate thermal equilibrium, the infant rapidly loses </a:t>
            </a:r>
            <a:r>
              <a:rPr lang="en-GB" dirty="0" smtClean="0">
                <a:latin typeface="+mj-lt"/>
              </a:rPr>
              <a:t>heat.</a:t>
            </a:r>
            <a:endParaRPr lang="en-US" dirty="0">
              <a:latin typeface="+mj-lt"/>
            </a:endParaRPr>
          </a:p>
        </p:txBody>
      </p:sp>
      <p:sp>
        <p:nvSpPr>
          <p:cNvPr id="13" name="Rechthoek 12"/>
          <p:cNvSpPr/>
          <p:nvPr/>
        </p:nvSpPr>
        <p:spPr>
          <a:xfrm>
            <a:off x="394538" y="2651667"/>
            <a:ext cx="6170163" cy="923330"/>
          </a:xfrm>
          <a:prstGeom prst="rect">
            <a:avLst/>
          </a:prstGeom>
        </p:spPr>
        <p:txBody>
          <a:bodyPr wrap="square">
            <a:spAutoFit/>
          </a:bodyPr>
          <a:lstStyle/>
          <a:p>
            <a:r>
              <a:rPr lang="en-GB" dirty="0">
                <a:latin typeface="+mj-lt"/>
              </a:rPr>
              <a:t>Simple measures, such as </a:t>
            </a:r>
            <a:r>
              <a:rPr lang="en-GB" dirty="0" smtClean="0">
                <a:latin typeface="+mj-lt"/>
              </a:rPr>
              <a:t>drying, </a:t>
            </a:r>
            <a:r>
              <a:rPr lang="en-GB" dirty="0">
                <a:latin typeface="+mj-lt"/>
              </a:rPr>
              <a:t>swaddling in blankets </a:t>
            </a:r>
            <a:r>
              <a:rPr lang="en-GB" dirty="0" smtClean="0">
                <a:latin typeface="+mj-lt"/>
              </a:rPr>
              <a:t>and </a:t>
            </a:r>
            <a:r>
              <a:rPr lang="en-GB" dirty="0">
                <a:latin typeface="+mj-lt"/>
              </a:rPr>
              <a:t>close contact with the mother </a:t>
            </a:r>
            <a:r>
              <a:rPr lang="en-GB" dirty="0" smtClean="0">
                <a:latin typeface="+mj-lt"/>
              </a:rPr>
              <a:t>can </a:t>
            </a:r>
            <a:r>
              <a:rPr lang="en-GB" dirty="0">
                <a:latin typeface="+mj-lt"/>
              </a:rPr>
              <a:t>be effective in controlling the infant’s body temperature</a:t>
            </a:r>
            <a:r>
              <a:rPr lang="en-GB" dirty="0" smtClean="0">
                <a:latin typeface="+mj-lt"/>
              </a:rPr>
              <a:t>.</a:t>
            </a:r>
            <a:endParaRPr lang="en-US" dirty="0">
              <a:latin typeface="+mj-lt"/>
            </a:endParaRPr>
          </a:p>
        </p:txBody>
      </p:sp>
      <p:sp>
        <p:nvSpPr>
          <p:cNvPr id="16" name="Rechthoek 15"/>
          <p:cNvSpPr/>
          <p:nvPr/>
        </p:nvSpPr>
        <p:spPr>
          <a:xfrm>
            <a:off x="407516" y="3654902"/>
            <a:ext cx="5920937" cy="923330"/>
          </a:xfrm>
          <a:prstGeom prst="rect">
            <a:avLst/>
          </a:prstGeom>
        </p:spPr>
        <p:txBody>
          <a:bodyPr wrap="square">
            <a:spAutoFit/>
          </a:bodyPr>
          <a:lstStyle/>
          <a:p>
            <a:r>
              <a:rPr lang="en-GB" dirty="0">
                <a:latin typeface="+mj-lt"/>
              </a:rPr>
              <a:t>While simple measures are adequate for most full-term infants, premature and low-birth-weight infants frequently require </a:t>
            </a:r>
            <a:r>
              <a:rPr lang="en-GB" b="1" dirty="0">
                <a:solidFill>
                  <a:srgbClr val="7030A0"/>
                </a:solidFill>
                <a:latin typeface="+mj-lt"/>
              </a:rPr>
              <a:t>thermal </a:t>
            </a:r>
            <a:r>
              <a:rPr lang="en-GB" b="1" dirty="0" smtClean="0">
                <a:solidFill>
                  <a:srgbClr val="7030A0"/>
                </a:solidFill>
                <a:latin typeface="+mj-lt"/>
              </a:rPr>
              <a:t>support</a:t>
            </a:r>
            <a:r>
              <a:rPr lang="en-GB" dirty="0" smtClean="0">
                <a:latin typeface="+mj-lt"/>
              </a:rPr>
              <a:t>. </a:t>
            </a:r>
            <a:endParaRPr lang="en-US" dirty="0">
              <a:latin typeface="+mj-lt"/>
            </a:endParaRPr>
          </a:p>
        </p:txBody>
      </p:sp>
    </p:spTree>
    <p:extLst>
      <p:ext uri="{BB962C8B-B14F-4D97-AF65-F5344CB8AC3E}">
        <p14:creationId xmlns:p14="http://schemas.microsoft.com/office/powerpoint/2010/main" val="4113738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860825"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 warming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a:blip r:embed="rId2"/>
          <a:stretch>
            <a:fillRect/>
          </a:stretch>
        </p:blipFill>
        <p:spPr>
          <a:xfrm>
            <a:off x="467704" y="1339283"/>
            <a:ext cx="2184399" cy="4530458"/>
          </a:xfrm>
          <a:prstGeom prst="rect">
            <a:avLst/>
          </a:prstGeom>
        </p:spPr>
      </p:pic>
      <p:sp>
        <p:nvSpPr>
          <p:cNvPr id="13" name="Rechthoek 12"/>
          <p:cNvSpPr/>
          <p:nvPr/>
        </p:nvSpPr>
        <p:spPr>
          <a:xfrm>
            <a:off x="2812244" y="2970726"/>
            <a:ext cx="5254420" cy="1754326"/>
          </a:xfrm>
          <a:prstGeom prst="rect">
            <a:avLst/>
          </a:prstGeom>
        </p:spPr>
        <p:txBody>
          <a:bodyPr wrap="square">
            <a:spAutoFit/>
          </a:bodyPr>
          <a:lstStyle/>
          <a:p>
            <a:r>
              <a:rPr lang="en-GB" dirty="0" smtClean="0">
                <a:latin typeface="+mj-lt"/>
              </a:rPr>
              <a:t>In the Baby mode, the unit uses a </a:t>
            </a:r>
            <a:r>
              <a:rPr lang="en-GB" b="1" dirty="0" smtClean="0">
                <a:solidFill>
                  <a:srgbClr val="7030A0"/>
                </a:solidFill>
                <a:latin typeface="+mj-lt"/>
              </a:rPr>
              <a:t>temperature sensor</a:t>
            </a:r>
            <a:r>
              <a:rPr lang="en-GB" dirty="0" smtClean="0">
                <a:latin typeface="+mj-lt"/>
              </a:rPr>
              <a:t> which needs to be connected to the baby (at the location of the liver, which usually has good blood flow). The system allows the user to set a temperature range. This range is then automatically maintained by the system. </a:t>
            </a:r>
            <a:endParaRPr lang="en-GB" dirty="0">
              <a:latin typeface="+mj-lt"/>
            </a:endParaRPr>
          </a:p>
        </p:txBody>
      </p:sp>
      <p:sp>
        <p:nvSpPr>
          <p:cNvPr id="10" name="Rechthoek 9"/>
          <p:cNvSpPr/>
          <p:nvPr/>
        </p:nvSpPr>
        <p:spPr>
          <a:xfrm>
            <a:off x="2812244" y="1306591"/>
            <a:ext cx="7524830" cy="923330"/>
          </a:xfrm>
          <a:prstGeom prst="rect">
            <a:avLst/>
          </a:prstGeom>
        </p:spPr>
        <p:txBody>
          <a:bodyPr wrap="square">
            <a:spAutoFit/>
          </a:bodyPr>
          <a:lstStyle/>
          <a:p>
            <a:pPr lvl="0"/>
            <a:r>
              <a:rPr lang="en-GB" dirty="0">
                <a:solidFill>
                  <a:srgbClr val="000000"/>
                </a:solidFill>
                <a:latin typeface="Calibri Light" panose="020F0302020204030204"/>
              </a:rPr>
              <a:t>To regulate body temperature most resuscitaires use a </a:t>
            </a:r>
            <a:r>
              <a:rPr lang="en-GB" b="1" dirty="0" smtClean="0">
                <a:solidFill>
                  <a:srgbClr val="7030A0"/>
                </a:solidFill>
                <a:latin typeface="Calibri Light" panose="020F0302020204030204"/>
              </a:rPr>
              <a:t>Radiant warmer / heater</a:t>
            </a:r>
            <a:r>
              <a:rPr lang="en-GB" dirty="0">
                <a:solidFill>
                  <a:srgbClr val="000000"/>
                </a:solidFill>
                <a:latin typeface="Calibri Light" panose="020F0302020204030204"/>
              </a:rPr>
              <a:t>, combined with an </a:t>
            </a:r>
            <a:r>
              <a:rPr lang="en-GB" b="1" dirty="0">
                <a:solidFill>
                  <a:srgbClr val="7030A0"/>
                </a:solidFill>
                <a:latin typeface="Calibri Light" panose="020F0302020204030204"/>
              </a:rPr>
              <a:t>insulating mattress</a:t>
            </a:r>
            <a:r>
              <a:rPr lang="en-GB" dirty="0">
                <a:solidFill>
                  <a:srgbClr val="000000"/>
                </a:solidFill>
                <a:latin typeface="Calibri Light" panose="020F0302020204030204"/>
              </a:rPr>
              <a:t>. The heater is positioned approximately 1 meter above the level of the infant, reflecting heat downwards.</a:t>
            </a:r>
          </a:p>
        </p:txBody>
      </p:sp>
      <p:sp>
        <p:nvSpPr>
          <p:cNvPr id="3" name="Rechthoek 2"/>
          <p:cNvSpPr/>
          <p:nvPr/>
        </p:nvSpPr>
        <p:spPr>
          <a:xfrm>
            <a:off x="335026" y="5916538"/>
            <a:ext cx="2632644" cy="369332"/>
          </a:xfrm>
          <a:prstGeom prst="rect">
            <a:avLst/>
          </a:prstGeom>
        </p:spPr>
        <p:txBody>
          <a:bodyPr wrap="none">
            <a:spAutoFit/>
          </a:bodyPr>
          <a:lstStyle/>
          <a:p>
            <a:r>
              <a:rPr lang="en-GB" b="1" i="1" dirty="0" smtClean="0">
                <a:latin typeface="+mj-lt"/>
              </a:rPr>
              <a:t>stand alone radiant </a:t>
            </a:r>
            <a:r>
              <a:rPr lang="en-GB" b="1" i="1" dirty="0">
                <a:latin typeface="+mj-lt"/>
              </a:rPr>
              <a:t>heater</a:t>
            </a:r>
          </a:p>
        </p:txBody>
      </p:sp>
      <p:pic>
        <p:nvPicPr>
          <p:cNvPr id="5" name="Afbeelding 4"/>
          <p:cNvPicPr>
            <a:picLocks noChangeAspect="1"/>
          </p:cNvPicPr>
          <p:nvPr/>
        </p:nvPicPr>
        <p:blipFill rotWithShape="1">
          <a:blip r:embed="rId3"/>
          <a:srcRect l="25489" t="33687"/>
          <a:stretch/>
        </p:blipFill>
        <p:spPr>
          <a:xfrm>
            <a:off x="8142740" y="2567780"/>
            <a:ext cx="3524814" cy="1846515"/>
          </a:xfrm>
          <a:prstGeom prst="rect">
            <a:avLst/>
          </a:prstGeom>
        </p:spPr>
      </p:pic>
      <p:sp>
        <p:nvSpPr>
          <p:cNvPr id="12" name="Rechthoek 11"/>
          <p:cNvSpPr/>
          <p:nvPr/>
        </p:nvSpPr>
        <p:spPr>
          <a:xfrm>
            <a:off x="2812244" y="2233484"/>
            <a:ext cx="4927679" cy="646331"/>
          </a:xfrm>
          <a:prstGeom prst="rect">
            <a:avLst/>
          </a:prstGeom>
        </p:spPr>
        <p:txBody>
          <a:bodyPr wrap="square">
            <a:spAutoFit/>
          </a:bodyPr>
          <a:lstStyle/>
          <a:p>
            <a:r>
              <a:rPr lang="en-GB" dirty="0" smtClean="0">
                <a:latin typeface="+mj-lt"/>
              </a:rPr>
              <a:t>The warmer has a </a:t>
            </a:r>
            <a:r>
              <a:rPr lang="en-GB" b="1" dirty="0" smtClean="0">
                <a:solidFill>
                  <a:srgbClr val="7030A0"/>
                </a:solidFill>
                <a:latin typeface="+mj-lt"/>
              </a:rPr>
              <a:t>Pre-Warm mode</a:t>
            </a:r>
            <a:r>
              <a:rPr lang="en-GB" dirty="0" smtClean="0">
                <a:latin typeface="+mj-lt"/>
              </a:rPr>
              <a:t>, a </a:t>
            </a:r>
            <a:r>
              <a:rPr lang="en-GB" b="1" dirty="0" smtClean="0">
                <a:solidFill>
                  <a:srgbClr val="7030A0"/>
                </a:solidFill>
                <a:latin typeface="+mj-lt"/>
              </a:rPr>
              <a:t>Manual mode </a:t>
            </a:r>
            <a:r>
              <a:rPr lang="en-GB" dirty="0" smtClean="0">
                <a:latin typeface="+mj-lt"/>
              </a:rPr>
              <a:t>or a </a:t>
            </a:r>
            <a:r>
              <a:rPr lang="en-GB" b="1" dirty="0" smtClean="0">
                <a:solidFill>
                  <a:srgbClr val="7030A0"/>
                </a:solidFill>
                <a:latin typeface="+mj-lt"/>
              </a:rPr>
              <a:t>Baby mode</a:t>
            </a:r>
            <a:r>
              <a:rPr lang="en-GB" dirty="0" smtClean="0">
                <a:latin typeface="+mj-lt"/>
              </a:rPr>
              <a:t>.</a:t>
            </a:r>
            <a:endParaRPr lang="en-GB" dirty="0">
              <a:latin typeface="+mj-lt"/>
            </a:endParaRPr>
          </a:p>
        </p:txBody>
      </p:sp>
      <p:sp>
        <p:nvSpPr>
          <p:cNvPr id="17" name="Rechthoek 16"/>
          <p:cNvSpPr/>
          <p:nvPr/>
        </p:nvSpPr>
        <p:spPr>
          <a:xfrm>
            <a:off x="6671693" y="5639539"/>
            <a:ext cx="4927679" cy="646331"/>
          </a:xfrm>
          <a:prstGeom prst="rect">
            <a:avLst/>
          </a:prstGeom>
        </p:spPr>
        <p:txBody>
          <a:bodyPr wrap="square">
            <a:spAutoFit/>
          </a:bodyPr>
          <a:lstStyle/>
          <a:p>
            <a:r>
              <a:rPr lang="en-GB" dirty="0" smtClean="0">
                <a:latin typeface="+mj-lt"/>
              </a:rPr>
              <a:t>A </a:t>
            </a:r>
            <a:r>
              <a:rPr lang="en-GB" b="1" dirty="0" smtClean="0">
                <a:solidFill>
                  <a:srgbClr val="7030A0"/>
                </a:solidFill>
                <a:latin typeface="+mj-lt"/>
              </a:rPr>
              <a:t>warmer head pivot </a:t>
            </a:r>
            <a:r>
              <a:rPr lang="en-GB" dirty="0" smtClean="0">
                <a:latin typeface="+mj-lt"/>
              </a:rPr>
              <a:t>can be present to rotate the warmer to the side to enable X-ray procedures. </a:t>
            </a:r>
            <a:endParaRPr lang="en-GB" dirty="0">
              <a:latin typeface="+mj-lt"/>
            </a:endParaRPr>
          </a:p>
        </p:txBody>
      </p:sp>
      <p:sp>
        <p:nvSpPr>
          <p:cNvPr id="7" name="Rechthoek 6"/>
          <p:cNvSpPr/>
          <p:nvPr/>
        </p:nvSpPr>
        <p:spPr>
          <a:xfrm>
            <a:off x="2812244" y="4814437"/>
            <a:ext cx="8855310" cy="923330"/>
          </a:xfrm>
          <a:prstGeom prst="rect">
            <a:avLst/>
          </a:prstGeom>
        </p:spPr>
        <p:txBody>
          <a:bodyPr wrap="square">
            <a:spAutoFit/>
          </a:bodyPr>
          <a:lstStyle/>
          <a:p>
            <a:r>
              <a:rPr lang="en-GB" dirty="0" smtClean="0">
                <a:latin typeface="+mj-lt"/>
              </a:rPr>
              <a:t>In </a:t>
            </a:r>
            <a:r>
              <a:rPr lang="en-GB" b="1" dirty="0" smtClean="0">
                <a:solidFill>
                  <a:srgbClr val="7030A0"/>
                </a:solidFill>
                <a:latin typeface="+mj-lt"/>
              </a:rPr>
              <a:t>manual mode</a:t>
            </a:r>
            <a:r>
              <a:rPr lang="en-GB" dirty="0" smtClean="0">
                <a:latin typeface="+mj-lt"/>
              </a:rPr>
              <a:t>, which needs to be used if the temperature sensor is broken or lost, the heater will operate in manual mode, with constant output. </a:t>
            </a:r>
            <a:r>
              <a:rPr lang="en-GB" dirty="0">
                <a:latin typeface="+mj-lt"/>
              </a:rPr>
              <a:t>This mode is more dangerous as the baby can be </a:t>
            </a:r>
            <a:r>
              <a:rPr lang="en-GB" dirty="0" smtClean="0">
                <a:latin typeface="+mj-lt"/>
              </a:rPr>
              <a:t>overheated.</a:t>
            </a:r>
            <a:endParaRPr lang="en-GB" dirty="0">
              <a:latin typeface="+mj-lt"/>
            </a:endParaRPr>
          </a:p>
        </p:txBody>
      </p:sp>
    </p:spTree>
    <p:extLst>
      <p:ext uri="{BB962C8B-B14F-4D97-AF65-F5344CB8AC3E}">
        <p14:creationId xmlns:p14="http://schemas.microsoft.com/office/powerpoint/2010/main" val="296322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86592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ventilation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67704" y="2347963"/>
            <a:ext cx="5721351" cy="1938992"/>
          </a:xfrm>
          <a:prstGeom prst="rect">
            <a:avLst/>
          </a:prstGeom>
        </p:spPr>
        <p:txBody>
          <a:bodyPr wrap="square">
            <a:spAutoFit/>
          </a:bodyPr>
          <a:lstStyle/>
          <a:p>
            <a:r>
              <a:rPr lang="en-GB" dirty="0" smtClean="0">
                <a:latin typeface="+mj-lt"/>
              </a:rPr>
              <a:t>The </a:t>
            </a:r>
            <a:r>
              <a:rPr lang="en-GB" b="1" dirty="0" smtClean="0">
                <a:solidFill>
                  <a:srgbClr val="7030A0"/>
                </a:solidFill>
                <a:latin typeface="+mj-lt"/>
              </a:rPr>
              <a:t>ventilator</a:t>
            </a:r>
            <a:r>
              <a:rPr lang="en-GB" dirty="0" smtClean="0">
                <a:latin typeface="+mj-lt"/>
              </a:rPr>
              <a:t> needs to make sure that the air pressure is as low as possible to get a given volume of air/oxygen into the lungs. </a:t>
            </a:r>
          </a:p>
          <a:p>
            <a:endParaRPr lang="en-GB" sz="1100" dirty="0" smtClean="0">
              <a:latin typeface="+mj-lt"/>
            </a:endParaRPr>
          </a:p>
          <a:p>
            <a:r>
              <a:rPr lang="en-GB" dirty="0" smtClean="0">
                <a:latin typeface="+mj-lt"/>
              </a:rPr>
              <a:t>The baby’s lung compliance changes continuously. The ventilator pressure must be adapted to take this into account. </a:t>
            </a:r>
          </a:p>
        </p:txBody>
      </p:sp>
      <p:pic>
        <p:nvPicPr>
          <p:cNvPr id="3" name="Afbeelding 2"/>
          <p:cNvPicPr>
            <a:picLocks noChangeAspect="1"/>
          </p:cNvPicPr>
          <p:nvPr/>
        </p:nvPicPr>
        <p:blipFill rotWithShape="1">
          <a:blip r:embed="rId2"/>
          <a:srcRect r="14592" b="17836"/>
          <a:stretch/>
        </p:blipFill>
        <p:spPr>
          <a:xfrm>
            <a:off x="7084408" y="1557209"/>
            <a:ext cx="4317996" cy="3520500"/>
          </a:xfrm>
          <a:prstGeom prst="rect">
            <a:avLst/>
          </a:prstGeom>
        </p:spPr>
      </p:pic>
    </p:spTree>
    <p:extLst>
      <p:ext uri="{BB962C8B-B14F-4D97-AF65-F5344CB8AC3E}">
        <p14:creationId xmlns:p14="http://schemas.microsoft.com/office/powerpoint/2010/main" val="3498799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86592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 l</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ighting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a:blip r:embed="rId2"/>
          <a:stretch>
            <a:fillRect/>
          </a:stretch>
        </p:blipFill>
        <p:spPr>
          <a:xfrm>
            <a:off x="7124631" y="1818741"/>
            <a:ext cx="4277773" cy="2899755"/>
          </a:xfrm>
          <a:prstGeom prst="rect">
            <a:avLst/>
          </a:prstGeom>
        </p:spPr>
      </p:pic>
      <p:sp>
        <p:nvSpPr>
          <p:cNvPr id="10" name="Rechthoek 9"/>
          <p:cNvSpPr/>
          <p:nvPr/>
        </p:nvSpPr>
        <p:spPr>
          <a:xfrm>
            <a:off x="476249" y="2299122"/>
            <a:ext cx="6096000" cy="1938992"/>
          </a:xfrm>
          <a:prstGeom prst="rect">
            <a:avLst/>
          </a:prstGeom>
        </p:spPr>
        <p:txBody>
          <a:bodyPr>
            <a:spAutoFit/>
          </a:bodyPr>
          <a:lstStyle/>
          <a:p>
            <a:r>
              <a:rPr lang="en-GB" sz="2000" dirty="0" smtClean="0">
                <a:latin typeface="+mj-lt"/>
              </a:rPr>
              <a:t>Resuscitaires (and infant warmers) have </a:t>
            </a:r>
            <a:r>
              <a:rPr lang="en-GB" sz="2000" dirty="0">
                <a:latin typeface="+mj-lt"/>
              </a:rPr>
              <a:t>exam lights </a:t>
            </a:r>
            <a:r>
              <a:rPr lang="en-GB" sz="2000" dirty="0" smtClean="0">
                <a:latin typeface="+mj-lt"/>
              </a:rPr>
              <a:t>built </a:t>
            </a:r>
            <a:r>
              <a:rPr lang="en-GB" sz="2000" dirty="0">
                <a:latin typeface="+mj-lt"/>
              </a:rPr>
              <a:t>into </a:t>
            </a:r>
            <a:r>
              <a:rPr lang="en-GB" sz="2000" dirty="0" smtClean="0">
                <a:latin typeface="+mj-lt"/>
              </a:rPr>
              <a:t>the warming </a:t>
            </a:r>
            <a:r>
              <a:rPr lang="en-GB" sz="2000" dirty="0">
                <a:latin typeface="+mj-lt"/>
              </a:rPr>
              <a:t>hoods. </a:t>
            </a:r>
            <a:endParaRPr lang="en-GB" sz="2000" dirty="0" smtClean="0">
              <a:latin typeface="+mj-lt"/>
            </a:endParaRPr>
          </a:p>
          <a:p>
            <a:endParaRPr lang="en-GB" sz="2000" dirty="0">
              <a:latin typeface="+mj-lt"/>
            </a:endParaRPr>
          </a:p>
          <a:p>
            <a:r>
              <a:rPr lang="en-GB" sz="2000" dirty="0" smtClean="0">
                <a:latin typeface="+mj-lt"/>
              </a:rPr>
              <a:t>The </a:t>
            </a:r>
            <a:r>
              <a:rPr lang="en-GB" sz="2000" dirty="0">
                <a:latin typeface="+mj-lt"/>
              </a:rPr>
              <a:t>exam lights can vary from simple incandescent light bulbs, to </a:t>
            </a:r>
            <a:r>
              <a:rPr lang="en-GB" sz="2000" dirty="0" smtClean="0">
                <a:latin typeface="+mj-lt"/>
              </a:rPr>
              <a:t>mini-spot lights </a:t>
            </a:r>
            <a:r>
              <a:rPr lang="en-GB" sz="2000" dirty="0">
                <a:latin typeface="+mj-lt"/>
              </a:rPr>
              <a:t>to reflector type (Halogen) lamps. </a:t>
            </a:r>
          </a:p>
        </p:txBody>
      </p:sp>
    </p:spTree>
    <p:extLst>
      <p:ext uri="{BB962C8B-B14F-4D97-AF65-F5344CB8AC3E}">
        <p14:creationId xmlns:p14="http://schemas.microsoft.com/office/powerpoint/2010/main" val="1753650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84984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Resuscitaire Use: Approach / priorities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t="15958"/>
          <a:stretch/>
        </p:blipFill>
        <p:spPr>
          <a:xfrm>
            <a:off x="2448888" y="1500706"/>
            <a:ext cx="7543271" cy="4654561"/>
          </a:xfrm>
          <a:prstGeom prst="rect">
            <a:avLst/>
          </a:prstGeom>
        </p:spPr>
      </p:pic>
    </p:spTree>
    <p:extLst>
      <p:ext uri="{BB962C8B-B14F-4D97-AF65-F5344CB8AC3E}">
        <p14:creationId xmlns:p14="http://schemas.microsoft.com/office/powerpoint/2010/main" val="473065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2086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Apgar score: measuring the status of the new-born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pic>
        <p:nvPicPr>
          <p:cNvPr id="3" name="Afbeelding 2"/>
          <p:cNvPicPr>
            <a:picLocks noChangeAspect="1"/>
          </p:cNvPicPr>
          <p:nvPr/>
        </p:nvPicPr>
        <p:blipFill>
          <a:blip r:embed="rId2"/>
          <a:stretch>
            <a:fillRect/>
          </a:stretch>
        </p:blipFill>
        <p:spPr>
          <a:xfrm>
            <a:off x="3818781" y="2049928"/>
            <a:ext cx="8102286" cy="3731075"/>
          </a:xfrm>
          <a:prstGeom prst="rect">
            <a:avLst/>
          </a:prstGeom>
        </p:spPr>
      </p:pic>
      <p:sp>
        <p:nvSpPr>
          <p:cNvPr id="9" name="Rechthoek 8"/>
          <p:cNvSpPr/>
          <p:nvPr/>
        </p:nvSpPr>
        <p:spPr>
          <a:xfrm>
            <a:off x="476249" y="1395656"/>
            <a:ext cx="11444818" cy="369332"/>
          </a:xfrm>
          <a:prstGeom prst="rect">
            <a:avLst/>
          </a:prstGeom>
        </p:spPr>
        <p:txBody>
          <a:bodyPr wrap="square">
            <a:spAutoFit/>
          </a:bodyPr>
          <a:lstStyle/>
          <a:p>
            <a:r>
              <a:rPr lang="en-GB" b="1" dirty="0" smtClean="0">
                <a:solidFill>
                  <a:srgbClr val="7030A0"/>
                </a:solidFill>
                <a:latin typeface="+mj-lt"/>
              </a:rPr>
              <a:t>Virginia </a:t>
            </a:r>
            <a:r>
              <a:rPr lang="en-GB" b="1" dirty="0">
                <a:solidFill>
                  <a:srgbClr val="7030A0"/>
                </a:solidFill>
                <a:latin typeface="+mj-lt"/>
              </a:rPr>
              <a:t>Apgar </a:t>
            </a:r>
            <a:r>
              <a:rPr lang="en-GB" dirty="0">
                <a:latin typeface="+mj-lt"/>
              </a:rPr>
              <a:t>invented the Apgar score in 1952 as a method to quickly </a:t>
            </a:r>
            <a:r>
              <a:rPr lang="en-GB" b="1" dirty="0">
                <a:solidFill>
                  <a:srgbClr val="7030A0"/>
                </a:solidFill>
                <a:latin typeface="+mj-lt"/>
              </a:rPr>
              <a:t>summarize the health </a:t>
            </a:r>
            <a:r>
              <a:rPr lang="en-GB" dirty="0">
                <a:latin typeface="+mj-lt"/>
              </a:rPr>
              <a:t>of </a:t>
            </a:r>
            <a:r>
              <a:rPr lang="en-GB" dirty="0" smtClean="0">
                <a:latin typeface="+mj-lt"/>
              </a:rPr>
              <a:t>new-born children. </a:t>
            </a:r>
          </a:p>
        </p:txBody>
      </p:sp>
      <p:sp>
        <p:nvSpPr>
          <p:cNvPr id="10" name="Rechthoek 9"/>
          <p:cNvSpPr/>
          <p:nvPr/>
        </p:nvSpPr>
        <p:spPr>
          <a:xfrm>
            <a:off x="388737" y="2207305"/>
            <a:ext cx="3430044" cy="3416320"/>
          </a:xfrm>
          <a:prstGeom prst="rect">
            <a:avLst/>
          </a:prstGeom>
        </p:spPr>
        <p:txBody>
          <a:bodyPr wrap="square">
            <a:spAutoFit/>
          </a:bodyPr>
          <a:lstStyle/>
          <a:p>
            <a:pPr lvl="0"/>
            <a:r>
              <a:rPr lang="en-GB" dirty="0">
                <a:solidFill>
                  <a:srgbClr val="000000"/>
                </a:solidFill>
                <a:latin typeface="Calibri Light" panose="020F0302020204030204"/>
              </a:rPr>
              <a:t>The Apgar scale is determined by evaluating the </a:t>
            </a:r>
            <a:r>
              <a:rPr lang="en-GB" dirty="0" smtClean="0">
                <a:solidFill>
                  <a:srgbClr val="000000"/>
                </a:solidFill>
                <a:latin typeface="Calibri Light" panose="020F0302020204030204"/>
              </a:rPr>
              <a:t>new-born </a:t>
            </a:r>
            <a:r>
              <a:rPr lang="en-GB" dirty="0">
                <a:solidFill>
                  <a:srgbClr val="000000"/>
                </a:solidFill>
                <a:latin typeface="Calibri Light" panose="020F0302020204030204"/>
              </a:rPr>
              <a:t>baby on </a:t>
            </a:r>
            <a:r>
              <a:rPr lang="en-GB" b="1" dirty="0">
                <a:solidFill>
                  <a:srgbClr val="7030A0"/>
                </a:solidFill>
                <a:latin typeface="Calibri Light" panose="020F0302020204030204"/>
              </a:rPr>
              <a:t>five simple criteria </a:t>
            </a:r>
            <a:r>
              <a:rPr lang="en-GB" dirty="0">
                <a:solidFill>
                  <a:srgbClr val="000000"/>
                </a:solidFill>
                <a:latin typeface="Calibri Light" panose="020F0302020204030204"/>
              </a:rPr>
              <a:t>on a scale from zero to two, then summing up the five values thus obtained. </a:t>
            </a:r>
            <a:r>
              <a:rPr lang="en-GB" b="1" dirty="0">
                <a:solidFill>
                  <a:srgbClr val="7030A0"/>
                </a:solidFill>
                <a:latin typeface="Calibri Light" panose="020F0302020204030204"/>
              </a:rPr>
              <a:t>The resulting Apgar score ranges from zero to 10. </a:t>
            </a:r>
            <a:endParaRPr lang="en-GB" b="1" dirty="0" smtClean="0">
              <a:solidFill>
                <a:srgbClr val="7030A0"/>
              </a:solidFill>
              <a:latin typeface="Calibri Light" panose="020F0302020204030204"/>
            </a:endParaRPr>
          </a:p>
          <a:p>
            <a:pPr lvl="0"/>
            <a:endParaRPr lang="en-GB" dirty="0">
              <a:solidFill>
                <a:srgbClr val="000000"/>
              </a:solidFill>
              <a:latin typeface="Calibri Light" panose="020F0302020204030204"/>
            </a:endParaRPr>
          </a:p>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five criteria are summarized using words chosen to form a </a:t>
            </a:r>
            <a:r>
              <a:rPr lang="en-GB" b="1" dirty="0" smtClean="0">
                <a:solidFill>
                  <a:srgbClr val="7030A0"/>
                </a:solidFill>
                <a:latin typeface="Calibri Light" panose="020F0302020204030204"/>
              </a:rPr>
              <a:t>acronym</a:t>
            </a:r>
            <a:r>
              <a:rPr lang="en-GB" dirty="0" smtClean="0">
                <a:solidFill>
                  <a:srgbClr val="000000"/>
                </a:solidFill>
                <a:latin typeface="Calibri Light" panose="020F0302020204030204"/>
              </a:rPr>
              <a:t> (‘Apgar’) as indicated in the right hand column</a:t>
            </a:r>
            <a:endParaRPr lang="en-US" dirty="0">
              <a:solidFill>
                <a:srgbClr val="000000"/>
              </a:solidFill>
              <a:latin typeface="Calibri Light" panose="020F0302020204030204"/>
            </a:endParaRPr>
          </a:p>
        </p:txBody>
      </p:sp>
      <p:sp>
        <p:nvSpPr>
          <p:cNvPr id="13" name="Rechthoek 12"/>
          <p:cNvSpPr/>
          <p:nvPr/>
        </p:nvSpPr>
        <p:spPr>
          <a:xfrm>
            <a:off x="6473250" y="5827800"/>
            <a:ext cx="3400098" cy="369332"/>
          </a:xfrm>
          <a:prstGeom prst="rect">
            <a:avLst/>
          </a:prstGeom>
        </p:spPr>
        <p:txBody>
          <a:bodyPr wrap="none">
            <a:spAutoFit/>
          </a:bodyPr>
          <a:lstStyle/>
          <a:p>
            <a:pPr lvl="0" eaLnBrk="0" fontAlgn="base" hangingPunct="0">
              <a:spcBef>
                <a:spcPct val="0"/>
              </a:spcBef>
              <a:spcAft>
                <a:spcPct val="0"/>
              </a:spcAft>
            </a:pPr>
            <a:r>
              <a:rPr lang="en-US" altLang="en-US" dirty="0" smtClean="0">
                <a:solidFill>
                  <a:srgbClr val="252525"/>
                </a:solidFill>
                <a:latin typeface="+mj-lt"/>
                <a:cs typeface="Arial" panose="020B0604020202020204" pitchFamily="34" charset="0"/>
              </a:rPr>
              <a:t>the </a:t>
            </a:r>
            <a:r>
              <a:rPr lang="en-US" altLang="en-US" dirty="0">
                <a:solidFill>
                  <a:srgbClr val="252525"/>
                </a:solidFill>
                <a:latin typeface="+mj-lt"/>
                <a:cs typeface="Arial" panose="020B0604020202020204" pitchFamily="34" charset="0"/>
              </a:rPr>
              <a:t>five criteria of the Apgar </a:t>
            </a:r>
            <a:r>
              <a:rPr lang="en-US" altLang="en-US" dirty="0" smtClean="0">
                <a:solidFill>
                  <a:srgbClr val="252525"/>
                </a:solidFill>
                <a:latin typeface="+mj-lt"/>
                <a:cs typeface="Arial" panose="020B0604020202020204" pitchFamily="34" charset="0"/>
              </a:rPr>
              <a:t>score</a:t>
            </a:r>
            <a:endParaRPr lang="en-US" altLang="en-US" sz="53800" dirty="0">
              <a:solidFill>
                <a:srgbClr val="000000"/>
              </a:solidFill>
              <a:latin typeface="+mj-lt"/>
            </a:endParaRPr>
          </a:p>
        </p:txBody>
      </p:sp>
    </p:spTree>
    <p:extLst>
      <p:ext uri="{BB962C8B-B14F-4D97-AF65-F5344CB8AC3E}">
        <p14:creationId xmlns:p14="http://schemas.microsoft.com/office/powerpoint/2010/main" val="526776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Apgar score and Apgar timer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Resuscitaire</a:t>
            </a:r>
            <a:endParaRPr lang="en-GB" sz="2000" dirty="0"/>
          </a:p>
        </p:txBody>
      </p:sp>
      <p:sp>
        <p:nvSpPr>
          <p:cNvPr id="7" name="Rechthoek 6"/>
          <p:cNvSpPr/>
          <p:nvPr/>
        </p:nvSpPr>
        <p:spPr>
          <a:xfrm>
            <a:off x="407897" y="1436256"/>
            <a:ext cx="11279006" cy="1200329"/>
          </a:xfrm>
          <a:prstGeom prst="rect">
            <a:avLst/>
          </a:prstGeom>
        </p:spPr>
        <p:txBody>
          <a:bodyPr wrap="square">
            <a:spAutoFit/>
          </a:bodyPr>
          <a:lstStyle/>
          <a:p>
            <a:r>
              <a:rPr lang="en-GB" dirty="0">
                <a:latin typeface="+mj-lt"/>
              </a:rPr>
              <a:t>The test is generally done at </a:t>
            </a:r>
            <a:r>
              <a:rPr lang="en-GB" b="1" dirty="0">
                <a:solidFill>
                  <a:srgbClr val="7030A0"/>
                </a:solidFill>
                <a:latin typeface="+mj-lt"/>
              </a:rPr>
              <a:t>one and five minutes after birth</a:t>
            </a:r>
            <a:r>
              <a:rPr lang="en-GB" dirty="0">
                <a:latin typeface="+mj-lt"/>
              </a:rPr>
              <a:t>, and may be repeated later if the score is and remains low. </a:t>
            </a:r>
          </a:p>
          <a:p>
            <a:pPr marL="742950" lvl="1" indent="-285750">
              <a:buFont typeface="Arial" panose="020B0604020202020204" pitchFamily="34" charset="0"/>
              <a:buChar char="•"/>
            </a:pPr>
            <a:r>
              <a:rPr lang="en-GB" dirty="0" smtClean="0">
                <a:latin typeface="+mj-lt"/>
              </a:rPr>
              <a:t>Apgar scores </a:t>
            </a:r>
            <a:r>
              <a:rPr lang="en-GB" dirty="0">
                <a:latin typeface="+mj-lt"/>
              </a:rPr>
              <a:t>7 and above are generally normal, </a:t>
            </a:r>
            <a:endParaRPr lang="en-GB" dirty="0" smtClean="0">
              <a:latin typeface="+mj-lt"/>
            </a:endParaRPr>
          </a:p>
          <a:p>
            <a:pPr marL="742950" lvl="1" indent="-285750">
              <a:buFont typeface="Arial" panose="020B0604020202020204" pitchFamily="34" charset="0"/>
              <a:buChar char="•"/>
            </a:pPr>
            <a:r>
              <a:rPr lang="en-GB" dirty="0">
                <a:solidFill>
                  <a:srgbClr val="000000"/>
                </a:solidFill>
                <a:latin typeface="Calibri Light" panose="020F0302020204030204"/>
              </a:rPr>
              <a:t>Apgar scores </a:t>
            </a:r>
            <a:r>
              <a:rPr lang="en-GB" dirty="0" smtClean="0">
                <a:latin typeface="+mj-lt"/>
              </a:rPr>
              <a:t>4 </a:t>
            </a:r>
            <a:r>
              <a:rPr lang="en-GB" dirty="0">
                <a:latin typeface="+mj-lt"/>
              </a:rPr>
              <a:t>to 6 fairly low, </a:t>
            </a:r>
            <a:endParaRPr lang="en-GB" dirty="0" smtClean="0">
              <a:latin typeface="+mj-lt"/>
            </a:endParaRPr>
          </a:p>
          <a:p>
            <a:pPr marL="742950" lvl="1" indent="-285750">
              <a:buFont typeface="Arial" panose="020B0604020202020204" pitchFamily="34" charset="0"/>
              <a:buChar char="•"/>
            </a:pPr>
            <a:r>
              <a:rPr lang="en-GB" dirty="0">
                <a:solidFill>
                  <a:srgbClr val="000000"/>
                </a:solidFill>
                <a:latin typeface="Calibri Light" panose="020F0302020204030204"/>
              </a:rPr>
              <a:t>Apgar scores </a:t>
            </a:r>
            <a:r>
              <a:rPr lang="en-GB" dirty="0" smtClean="0">
                <a:latin typeface="+mj-lt"/>
              </a:rPr>
              <a:t>3 </a:t>
            </a:r>
            <a:r>
              <a:rPr lang="en-GB" dirty="0">
                <a:latin typeface="+mj-lt"/>
              </a:rPr>
              <a:t>and below are generally regarded as critically low</a:t>
            </a:r>
            <a:r>
              <a:rPr lang="en-GB" dirty="0" smtClean="0">
                <a:latin typeface="+mj-lt"/>
              </a:rPr>
              <a:t>.</a:t>
            </a:r>
            <a:endParaRPr lang="en-GB" dirty="0">
              <a:latin typeface="+mj-lt"/>
            </a:endParaRPr>
          </a:p>
        </p:txBody>
      </p:sp>
      <p:sp>
        <p:nvSpPr>
          <p:cNvPr id="8" name="Rechthoek 7"/>
          <p:cNvSpPr/>
          <p:nvPr/>
        </p:nvSpPr>
        <p:spPr>
          <a:xfrm>
            <a:off x="476249" y="4781138"/>
            <a:ext cx="8447618" cy="646331"/>
          </a:xfrm>
          <a:prstGeom prst="rect">
            <a:avLst/>
          </a:prstGeom>
        </p:spPr>
        <p:txBody>
          <a:bodyPr wrap="square">
            <a:spAutoFit/>
          </a:bodyPr>
          <a:lstStyle/>
          <a:p>
            <a:r>
              <a:rPr lang="en-GB" dirty="0" smtClean="0">
                <a:latin typeface="+mj-lt"/>
              </a:rPr>
              <a:t>An </a:t>
            </a:r>
            <a:r>
              <a:rPr lang="en-GB" b="1" dirty="0" smtClean="0">
                <a:solidFill>
                  <a:srgbClr val="7030A0"/>
                </a:solidFill>
                <a:latin typeface="+mj-lt"/>
              </a:rPr>
              <a:t>Apgar </a:t>
            </a:r>
            <a:r>
              <a:rPr lang="en-GB" b="1" dirty="0">
                <a:solidFill>
                  <a:srgbClr val="7030A0"/>
                </a:solidFill>
                <a:latin typeface="+mj-lt"/>
              </a:rPr>
              <a:t>Timer </a:t>
            </a:r>
            <a:r>
              <a:rPr lang="en-GB" dirty="0">
                <a:latin typeface="+mj-lt"/>
              </a:rPr>
              <a:t>will sound a buzzer for the duration of 3 </a:t>
            </a:r>
            <a:r>
              <a:rPr lang="en-GB" dirty="0" smtClean="0">
                <a:latin typeface="+mj-lt"/>
              </a:rPr>
              <a:t>seconds at </a:t>
            </a:r>
            <a:r>
              <a:rPr lang="en-GB" dirty="0">
                <a:latin typeface="+mj-lt"/>
              </a:rPr>
              <a:t>intervals of </a:t>
            </a:r>
            <a:r>
              <a:rPr lang="en-GB" b="1" dirty="0">
                <a:solidFill>
                  <a:srgbClr val="7030A0"/>
                </a:solidFill>
                <a:latin typeface="+mj-lt"/>
              </a:rPr>
              <a:t>1, 5, and 10 </a:t>
            </a:r>
            <a:r>
              <a:rPr lang="en-GB" dirty="0">
                <a:latin typeface="+mj-lt"/>
              </a:rPr>
              <a:t>minutes, thereby </a:t>
            </a:r>
            <a:r>
              <a:rPr lang="en-GB" dirty="0" smtClean="0">
                <a:latin typeface="+mj-lt"/>
              </a:rPr>
              <a:t>supporting </a:t>
            </a:r>
            <a:r>
              <a:rPr lang="en-GB" dirty="0">
                <a:latin typeface="+mj-lt"/>
              </a:rPr>
              <a:t>the user to take </a:t>
            </a:r>
            <a:r>
              <a:rPr lang="en-GB" dirty="0" smtClean="0">
                <a:latin typeface="+mj-lt"/>
              </a:rPr>
              <a:t>the Apgar </a:t>
            </a:r>
            <a:r>
              <a:rPr lang="en-GB" dirty="0">
                <a:latin typeface="+mj-lt"/>
              </a:rPr>
              <a:t>scores at precise intervals. </a:t>
            </a:r>
            <a:r>
              <a:rPr lang="en-GB" dirty="0" smtClean="0">
                <a:latin typeface="+mj-lt"/>
              </a:rPr>
              <a:t> </a:t>
            </a:r>
            <a:endParaRPr lang="en-US" dirty="0">
              <a:latin typeface="+mj-lt"/>
            </a:endParaRPr>
          </a:p>
        </p:txBody>
      </p:sp>
      <p:sp>
        <p:nvSpPr>
          <p:cNvPr id="3" name="Rechthoek 2"/>
          <p:cNvSpPr/>
          <p:nvPr/>
        </p:nvSpPr>
        <p:spPr>
          <a:xfrm>
            <a:off x="407897" y="2877865"/>
            <a:ext cx="10926156" cy="1661993"/>
          </a:xfrm>
          <a:prstGeom prst="rect">
            <a:avLst/>
          </a:prstGeom>
        </p:spPr>
        <p:txBody>
          <a:bodyPr wrap="square">
            <a:spAutoFit/>
          </a:bodyPr>
          <a:lstStyle/>
          <a:p>
            <a:pPr lvl="0"/>
            <a:r>
              <a:rPr lang="en-GB" dirty="0">
                <a:solidFill>
                  <a:srgbClr val="000000"/>
                </a:solidFill>
                <a:latin typeface="Calibri Light" panose="020F0302020204030204"/>
              </a:rPr>
              <a:t>A low score on the one-minute test may show that the neonate requires medical attention but does not necessarily indicate a long-term problem, particularly if the score improves at the five-minute test. An Apgar score that remains below 3 at later times—such as 10, 15, or 30 minutes—may indicate longer-term neurological damage. </a:t>
            </a:r>
            <a:endParaRPr lang="en-GB" dirty="0" smtClean="0">
              <a:solidFill>
                <a:srgbClr val="000000"/>
              </a:solidFill>
              <a:latin typeface="Calibri Light" panose="020F0302020204030204"/>
            </a:endParaRPr>
          </a:p>
          <a:p>
            <a:pPr lvl="0"/>
            <a:endParaRPr lang="en-GB" sz="1000" dirty="0">
              <a:solidFill>
                <a:srgbClr val="000000"/>
              </a:solidFill>
              <a:latin typeface="Calibri Light" panose="020F0302020204030204"/>
            </a:endParaRPr>
          </a:p>
          <a:p>
            <a:pPr lvl="0"/>
            <a:r>
              <a:rPr lang="en-GB" dirty="0" smtClean="0">
                <a:solidFill>
                  <a:srgbClr val="000000"/>
                </a:solidFill>
                <a:latin typeface="Calibri Light" panose="020F0302020204030204"/>
              </a:rPr>
              <a:t>Not that the </a:t>
            </a:r>
            <a:r>
              <a:rPr lang="en-GB" dirty="0">
                <a:solidFill>
                  <a:srgbClr val="000000"/>
                </a:solidFill>
                <a:latin typeface="Calibri Light" panose="020F0302020204030204"/>
              </a:rPr>
              <a:t>Apgar test's purpose is to determine quickly whether a </a:t>
            </a:r>
            <a:r>
              <a:rPr lang="en-GB" dirty="0" smtClean="0">
                <a:solidFill>
                  <a:srgbClr val="000000"/>
                </a:solidFill>
                <a:latin typeface="Calibri Light" panose="020F0302020204030204"/>
              </a:rPr>
              <a:t>new-born </a:t>
            </a:r>
            <a:r>
              <a:rPr lang="en-GB" dirty="0">
                <a:solidFill>
                  <a:srgbClr val="000000"/>
                </a:solidFill>
                <a:latin typeface="Calibri Light" panose="020F0302020204030204"/>
              </a:rPr>
              <a:t>needs immediate medical care. It is not designed to predict long term health issues.</a:t>
            </a:r>
          </a:p>
        </p:txBody>
      </p:sp>
    </p:spTree>
    <p:extLst>
      <p:ext uri="{BB962C8B-B14F-4D97-AF65-F5344CB8AC3E}">
        <p14:creationId xmlns:p14="http://schemas.microsoft.com/office/powerpoint/2010/main" val="2149008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2470</TotalTime>
  <Words>1706</Words>
  <Application>Microsoft Office PowerPoint</Application>
  <PresentationFormat>Widescreen</PresentationFormat>
  <Paragraphs>168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Terugblik</vt:lpstr>
      <vt:lpstr>Resuscitaire</vt:lpstr>
      <vt:lpstr>Resuscitaire</vt:lpstr>
      <vt:lpstr>Function: thermo-regulation</vt:lpstr>
      <vt:lpstr>Function: warming</vt:lpstr>
      <vt:lpstr>Function: ventilation</vt:lpstr>
      <vt:lpstr>Function: lighting</vt:lpstr>
      <vt:lpstr>Resuscitaire Use: Approach / priorities </vt:lpstr>
      <vt:lpstr>Apgar score: measuring the status of the new-born</vt:lpstr>
      <vt:lpstr>Apgar score and Apgar timer</vt:lpstr>
      <vt:lpstr>System Overview and Components (example)</vt:lpstr>
      <vt:lpstr>Components (selection)</vt:lpstr>
      <vt:lpstr>Ventilator and Gas supply control (example)</vt:lpstr>
      <vt:lpstr>Alarms</vt:lpstr>
      <vt:lpstr>Input / Output</vt:lpstr>
      <vt:lpstr>Trouble shooting: temperature measurement</vt:lpstr>
      <vt:lpstr>Trouble shooting</vt:lpstr>
      <vt:lpstr>Safety considerations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231</cp:revision>
  <dcterms:created xsi:type="dcterms:W3CDTF">2014-11-03T16:21:19Z</dcterms:created>
  <dcterms:modified xsi:type="dcterms:W3CDTF">2020-03-18T13:57:47Z</dcterms:modified>
</cp:coreProperties>
</file>